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0" r:id="rId2"/>
    <p:sldId id="258" r:id="rId3"/>
    <p:sldId id="276" r:id="rId4"/>
    <p:sldId id="260" r:id="rId5"/>
    <p:sldId id="261" r:id="rId6"/>
    <p:sldId id="262" r:id="rId7"/>
    <p:sldId id="263" r:id="rId8"/>
    <p:sldId id="264" r:id="rId9"/>
    <p:sldId id="265" r:id="rId10"/>
    <p:sldId id="266" r:id="rId11"/>
    <p:sldId id="277" r:id="rId12"/>
    <p:sldId id="279" r:id="rId13"/>
    <p:sldId id="278" r:id="rId14"/>
    <p:sldId id="272" r:id="rId15"/>
  </p:sldIdLst>
  <p:sldSz cx="18288000" cy="10287000"/>
  <p:notesSz cx="6858000" cy="9144000"/>
  <p:embeddedFontLst>
    <p:embeddedFont>
      <p:font typeface="Poppins" panose="020B0604020202020204" charset="0"/>
      <p:regular r:id="rId16"/>
      <p:bold r:id="rId17"/>
      <p:italic r:id="rId18"/>
      <p:boldItalic r:id="rId19"/>
    </p:embeddedFont>
    <p:embeddedFont>
      <p:font typeface="Poppins Bold" panose="020B0604020202020204" charset="0"/>
      <p:regular r:id="rId20"/>
    </p:embeddedFont>
    <p:embeddedFont>
      <p:font typeface="Poppins Medium" panose="020B0604020202020204" charset="0"/>
      <p:regular r:id="rId21"/>
      <p:italic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3457" autoAdjust="0"/>
  </p:normalViewPr>
  <p:slideViewPr>
    <p:cSldViewPr>
      <p:cViewPr varScale="1">
        <p:scale>
          <a:sx n="61" d="100"/>
          <a:sy n="61" d="100"/>
        </p:scale>
        <p:origin x="50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svg"/><Relationship Id="rId1" Type="http://schemas.openxmlformats.org/officeDocument/2006/relationships/image" Target="../media/image5.png"/><Relationship Id="rId6" Type="http://schemas.openxmlformats.org/officeDocument/2006/relationships/image" Target="../media/image12.svg"/><Relationship Id="rId5" Type="http://schemas.openxmlformats.org/officeDocument/2006/relationships/image" Target="../media/image7.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svg"/><Relationship Id="rId1" Type="http://schemas.openxmlformats.org/officeDocument/2006/relationships/image" Target="../media/image5.png"/><Relationship Id="rId6" Type="http://schemas.openxmlformats.org/officeDocument/2006/relationships/image" Target="../media/image12.svg"/><Relationship Id="rId5"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1AD9BB-3F16-4FE5-9BB4-AD8ACEDCE79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4A8682C-AEA4-4292-9B1A-7ABA5747B5C2}">
      <dgm:prSet custT="1"/>
      <dgm:spPr/>
      <dgm:t>
        <a:bodyPr/>
        <a:lstStyle/>
        <a:p>
          <a:pPr>
            <a:lnSpc>
              <a:spcPct val="100000"/>
            </a:lnSpc>
          </a:pPr>
          <a:r>
            <a:rPr lang="en-US" sz="3200" b="1" dirty="0"/>
            <a:t>Holistic and advance understanding of businesses/models.</a:t>
          </a:r>
          <a:endParaRPr lang="en-US" sz="3200" dirty="0"/>
        </a:p>
      </dgm:t>
    </dgm:pt>
    <dgm:pt modelId="{E66CD0D0-E707-4D73-82C9-C02EF7CF6FD9}" type="parTrans" cxnId="{427DAD46-C7AB-4DDF-9682-C1A24E416804}">
      <dgm:prSet/>
      <dgm:spPr/>
      <dgm:t>
        <a:bodyPr/>
        <a:lstStyle/>
        <a:p>
          <a:endParaRPr lang="en-US" sz="3200"/>
        </a:p>
      </dgm:t>
    </dgm:pt>
    <dgm:pt modelId="{0F730D8D-D6B3-44C8-83F5-D622D8D5CA16}" type="sibTrans" cxnId="{427DAD46-C7AB-4DDF-9682-C1A24E416804}">
      <dgm:prSet/>
      <dgm:spPr/>
      <dgm:t>
        <a:bodyPr/>
        <a:lstStyle/>
        <a:p>
          <a:endParaRPr lang="en-US" sz="3200"/>
        </a:p>
      </dgm:t>
    </dgm:pt>
    <dgm:pt modelId="{CE115FF3-A93A-481F-9557-C8E456D866EA}">
      <dgm:prSet custT="1"/>
      <dgm:spPr/>
      <dgm:t>
        <a:bodyPr/>
        <a:lstStyle/>
        <a:p>
          <a:pPr>
            <a:lnSpc>
              <a:spcPct val="100000"/>
            </a:lnSpc>
          </a:pPr>
          <a:r>
            <a:rPr lang="en-US" sz="3200" b="1" dirty="0"/>
            <a:t>Advance business Modelling (BM) tools for Product/Business development.</a:t>
          </a:r>
        </a:p>
      </dgm:t>
    </dgm:pt>
    <dgm:pt modelId="{A4995BC3-9A25-4FBD-88D8-5E95D05D7D3E}" type="parTrans" cxnId="{B57F4F58-6C50-46ED-866C-EBD9BF70B9C8}">
      <dgm:prSet/>
      <dgm:spPr/>
      <dgm:t>
        <a:bodyPr/>
        <a:lstStyle/>
        <a:p>
          <a:endParaRPr lang="en-US" sz="3200"/>
        </a:p>
      </dgm:t>
    </dgm:pt>
    <dgm:pt modelId="{C848378B-3EBA-4FEC-9503-68D6C1452928}" type="sibTrans" cxnId="{B57F4F58-6C50-46ED-866C-EBD9BF70B9C8}">
      <dgm:prSet/>
      <dgm:spPr/>
      <dgm:t>
        <a:bodyPr/>
        <a:lstStyle/>
        <a:p>
          <a:endParaRPr lang="en-US" sz="3200"/>
        </a:p>
      </dgm:t>
    </dgm:pt>
    <dgm:pt modelId="{5490F649-BC97-4C1C-A7D9-3473E5953695}">
      <dgm:prSet custT="1"/>
      <dgm:spPr/>
      <dgm:t>
        <a:bodyPr/>
        <a:lstStyle/>
        <a:p>
          <a:pPr>
            <a:lnSpc>
              <a:spcPct val="100000"/>
            </a:lnSpc>
          </a:pPr>
          <a:r>
            <a:rPr lang="en-US" sz="3200" b="1" dirty="0"/>
            <a:t>Industry involvement.</a:t>
          </a:r>
        </a:p>
      </dgm:t>
    </dgm:pt>
    <dgm:pt modelId="{8177AF0E-EAB8-4DA5-A0C9-C0B5E39C3DE1}" type="parTrans" cxnId="{9C3BFB91-EA5E-40C0-9352-D71233B3423D}">
      <dgm:prSet/>
      <dgm:spPr/>
      <dgm:t>
        <a:bodyPr/>
        <a:lstStyle/>
        <a:p>
          <a:endParaRPr lang="en-US" sz="3200"/>
        </a:p>
      </dgm:t>
    </dgm:pt>
    <dgm:pt modelId="{410BB4C1-A122-4E8D-8BAE-D48479E58CEA}" type="sibTrans" cxnId="{9C3BFB91-EA5E-40C0-9352-D71233B3423D}">
      <dgm:prSet/>
      <dgm:spPr/>
      <dgm:t>
        <a:bodyPr/>
        <a:lstStyle/>
        <a:p>
          <a:endParaRPr lang="en-US" sz="3200"/>
        </a:p>
      </dgm:t>
    </dgm:pt>
    <dgm:pt modelId="{3B5D79C6-F9CE-40E6-8430-E7B6FC3111EF}" type="pres">
      <dgm:prSet presAssocID="{311AD9BB-3F16-4FE5-9BB4-AD8ACEDCE79B}" presName="root" presStyleCnt="0">
        <dgm:presLayoutVars>
          <dgm:dir/>
          <dgm:resizeHandles val="exact"/>
        </dgm:presLayoutVars>
      </dgm:prSet>
      <dgm:spPr/>
      <dgm:t>
        <a:bodyPr/>
        <a:lstStyle/>
        <a:p>
          <a:endParaRPr lang="en-US"/>
        </a:p>
      </dgm:t>
    </dgm:pt>
    <dgm:pt modelId="{90B47D55-10A1-4174-A13E-FD24B5412626}" type="pres">
      <dgm:prSet presAssocID="{14A8682C-AEA4-4292-9B1A-7ABA5747B5C2}" presName="compNode" presStyleCnt="0"/>
      <dgm:spPr/>
    </dgm:pt>
    <dgm:pt modelId="{825FE9A5-869A-446C-B797-4D6B8AE75C70}" type="pres">
      <dgm:prSet presAssocID="{14A8682C-AEA4-4292-9B1A-7ABA5747B5C2}" presName="bgRect" presStyleLbl="bgShp" presStyleIdx="0" presStyleCnt="3"/>
      <dgm:spPr/>
    </dgm:pt>
    <dgm:pt modelId="{FFCE1371-949F-4BDE-88AE-22DFA9C6E7DF}" type="pres">
      <dgm:prSet presAssocID="{14A8682C-AEA4-4292-9B1A-7ABA5747B5C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onnections"/>
        </a:ext>
      </dgm:extLst>
    </dgm:pt>
    <dgm:pt modelId="{97381989-72E4-449C-9FE9-B741E875AA8B}" type="pres">
      <dgm:prSet presAssocID="{14A8682C-AEA4-4292-9B1A-7ABA5747B5C2}" presName="spaceRect" presStyleCnt="0"/>
      <dgm:spPr/>
    </dgm:pt>
    <dgm:pt modelId="{D4C237C8-2E85-426D-9D71-53C088F57EBF}" type="pres">
      <dgm:prSet presAssocID="{14A8682C-AEA4-4292-9B1A-7ABA5747B5C2}" presName="parTx" presStyleLbl="revTx" presStyleIdx="0" presStyleCnt="3">
        <dgm:presLayoutVars>
          <dgm:chMax val="0"/>
          <dgm:chPref val="0"/>
        </dgm:presLayoutVars>
      </dgm:prSet>
      <dgm:spPr/>
      <dgm:t>
        <a:bodyPr/>
        <a:lstStyle/>
        <a:p>
          <a:endParaRPr lang="en-US"/>
        </a:p>
      </dgm:t>
    </dgm:pt>
    <dgm:pt modelId="{33F8A945-23E1-48CD-8CB5-BB388180AB80}" type="pres">
      <dgm:prSet presAssocID="{0F730D8D-D6B3-44C8-83F5-D622D8D5CA16}" presName="sibTrans" presStyleCnt="0"/>
      <dgm:spPr/>
    </dgm:pt>
    <dgm:pt modelId="{72D0BFAC-9F95-4C2D-BB80-32B38A2F306C}" type="pres">
      <dgm:prSet presAssocID="{CE115FF3-A93A-481F-9557-C8E456D866EA}" presName="compNode" presStyleCnt="0"/>
      <dgm:spPr/>
    </dgm:pt>
    <dgm:pt modelId="{E4578196-B56E-476D-8A9B-C13B64E8E683}" type="pres">
      <dgm:prSet presAssocID="{CE115FF3-A93A-481F-9557-C8E456D866EA}" presName="bgRect" presStyleLbl="bgShp" presStyleIdx="1" presStyleCnt="3"/>
      <dgm:spPr/>
    </dgm:pt>
    <dgm:pt modelId="{B16E0563-EB50-4B72-AEC0-A2DFFE988153}" type="pres">
      <dgm:prSet presAssocID="{CE115FF3-A93A-481F-9557-C8E456D866E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Gears"/>
        </a:ext>
      </dgm:extLst>
    </dgm:pt>
    <dgm:pt modelId="{990BC4D8-730C-4468-B7F7-47A3511773F2}" type="pres">
      <dgm:prSet presAssocID="{CE115FF3-A93A-481F-9557-C8E456D866EA}" presName="spaceRect" presStyleCnt="0"/>
      <dgm:spPr/>
    </dgm:pt>
    <dgm:pt modelId="{DC746A86-5D27-4D11-857D-541FAA0E202C}" type="pres">
      <dgm:prSet presAssocID="{CE115FF3-A93A-481F-9557-C8E456D866EA}" presName="parTx" presStyleLbl="revTx" presStyleIdx="1" presStyleCnt="3">
        <dgm:presLayoutVars>
          <dgm:chMax val="0"/>
          <dgm:chPref val="0"/>
        </dgm:presLayoutVars>
      </dgm:prSet>
      <dgm:spPr/>
      <dgm:t>
        <a:bodyPr/>
        <a:lstStyle/>
        <a:p>
          <a:endParaRPr lang="en-US"/>
        </a:p>
      </dgm:t>
    </dgm:pt>
    <dgm:pt modelId="{6799BBBF-BFFF-4960-902B-7843CA95A38F}" type="pres">
      <dgm:prSet presAssocID="{C848378B-3EBA-4FEC-9503-68D6C1452928}" presName="sibTrans" presStyleCnt="0"/>
      <dgm:spPr/>
    </dgm:pt>
    <dgm:pt modelId="{AB16BE26-5896-439A-8C95-346E0F44EBB2}" type="pres">
      <dgm:prSet presAssocID="{5490F649-BC97-4C1C-A7D9-3473E5953695}" presName="compNode" presStyleCnt="0"/>
      <dgm:spPr/>
    </dgm:pt>
    <dgm:pt modelId="{388589CC-87EF-4FF4-AC58-8E55A4906A6C}" type="pres">
      <dgm:prSet presAssocID="{5490F649-BC97-4C1C-A7D9-3473E5953695}" presName="bgRect" presStyleLbl="bgShp" presStyleIdx="2" presStyleCnt="3"/>
      <dgm:spPr/>
    </dgm:pt>
    <dgm:pt modelId="{3B2FD47B-FACC-4AC1-A3CF-16BB1D28073F}" type="pres">
      <dgm:prSet presAssocID="{5490F649-BC97-4C1C-A7D9-3473E595369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Factory"/>
        </a:ext>
      </dgm:extLst>
    </dgm:pt>
    <dgm:pt modelId="{1AA8721C-2E3A-4A71-B999-AE36D261A65F}" type="pres">
      <dgm:prSet presAssocID="{5490F649-BC97-4C1C-A7D9-3473E5953695}" presName="spaceRect" presStyleCnt="0"/>
      <dgm:spPr/>
    </dgm:pt>
    <dgm:pt modelId="{E08A8656-9370-4AC5-8D79-BFF3CDDDE78B}" type="pres">
      <dgm:prSet presAssocID="{5490F649-BC97-4C1C-A7D9-3473E5953695}" presName="parTx" presStyleLbl="revTx" presStyleIdx="2" presStyleCnt="3">
        <dgm:presLayoutVars>
          <dgm:chMax val="0"/>
          <dgm:chPref val="0"/>
        </dgm:presLayoutVars>
      </dgm:prSet>
      <dgm:spPr/>
      <dgm:t>
        <a:bodyPr/>
        <a:lstStyle/>
        <a:p>
          <a:endParaRPr lang="en-US"/>
        </a:p>
      </dgm:t>
    </dgm:pt>
  </dgm:ptLst>
  <dgm:cxnLst>
    <dgm:cxn modelId="{9C3BFB91-EA5E-40C0-9352-D71233B3423D}" srcId="{311AD9BB-3F16-4FE5-9BB4-AD8ACEDCE79B}" destId="{5490F649-BC97-4C1C-A7D9-3473E5953695}" srcOrd="2" destOrd="0" parTransId="{8177AF0E-EAB8-4DA5-A0C9-C0B5E39C3DE1}" sibTransId="{410BB4C1-A122-4E8D-8BAE-D48479E58CEA}"/>
    <dgm:cxn modelId="{4F12607E-2FE7-4F42-ACEF-1F640C9BF6C1}" type="presOf" srcId="{5490F649-BC97-4C1C-A7D9-3473E5953695}" destId="{E08A8656-9370-4AC5-8D79-BFF3CDDDE78B}" srcOrd="0" destOrd="0" presId="urn:microsoft.com/office/officeart/2018/2/layout/IconVerticalSolidList"/>
    <dgm:cxn modelId="{B57F4F58-6C50-46ED-866C-EBD9BF70B9C8}" srcId="{311AD9BB-3F16-4FE5-9BB4-AD8ACEDCE79B}" destId="{CE115FF3-A93A-481F-9557-C8E456D866EA}" srcOrd="1" destOrd="0" parTransId="{A4995BC3-9A25-4FBD-88D8-5E95D05D7D3E}" sibTransId="{C848378B-3EBA-4FEC-9503-68D6C1452928}"/>
    <dgm:cxn modelId="{27D01593-0C98-4725-9D01-CDB010A30063}" type="presOf" srcId="{14A8682C-AEA4-4292-9B1A-7ABA5747B5C2}" destId="{D4C237C8-2E85-426D-9D71-53C088F57EBF}" srcOrd="0" destOrd="0" presId="urn:microsoft.com/office/officeart/2018/2/layout/IconVerticalSolidList"/>
    <dgm:cxn modelId="{39014646-DABC-4B42-8D4A-FC544DFDD70D}" type="presOf" srcId="{CE115FF3-A93A-481F-9557-C8E456D866EA}" destId="{DC746A86-5D27-4D11-857D-541FAA0E202C}" srcOrd="0" destOrd="0" presId="urn:microsoft.com/office/officeart/2018/2/layout/IconVerticalSolidList"/>
    <dgm:cxn modelId="{8F55406D-CB6F-4585-8430-9800C437B55D}" type="presOf" srcId="{311AD9BB-3F16-4FE5-9BB4-AD8ACEDCE79B}" destId="{3B5D79C6-F9CE-40E6-8430-E7B6FC3111EF}" srcOrd="0" destOrd="0" presId="urn:microsoft.com/office/officeart/2018/2/layout/IconVerticalSolidList"/>
    <dgm:cxn modelId="{427DAD46-C7AB-4DDF-9682-C1A24E416804}" srcId="{311AD9BB-3F16-4FE5-9BB4-AD8ACEDCE79B}" destId="{14A8682C-AEA4-4292-9B1A-7ABA5747B5C2}" srcOrd="0" destOrd="0" parTransId="{E66CD0D0-E707-4D73-82C9-C02EF7CF6FD9}" sibTransId="{0F730D8D-D6B3-44C8-83F5-D622D8D5CA16}"/>
    <dgm:cxn modelId="{63E4D383-DCC8-44F6-9991-E540A56A5EF0}" type="presParOf" srcId="{3B5D79C6-F9CE-40E6-8430-E7B6FC3111EF}" destId="{90B47D55-10A1-4174-A13E-FD24B5412626}" srcOrd="0" destOrd="0" presId="urn:microsoft.com/office/officeart/2018/2/layout/IconVerticalSolidList"/>
    <dgm:cxn modelId="{E730679D-2EF4-425D-B3B2-6B9D1EF65E96}" type="presParOf" srcId="{90B47D55-10A1-4174-A13E-FD24B5412626}" destId="{825FE9A5-869A-446C-B797-4D6B8AE75C70}" srcOrd="0" destOrd="0" presId="urn:microsoft.com/office/officeart/2018/2/layout/IconVerticalSolidList"/>
    <dgm:cxn modelId="{1335D9DC-35FF-468A-ABEE-75B728C5B252}" type="presParOf" srcId="{90B47D55-10A1-4174-A13E-FD24B5412626}" destId="{FFCE1371-949F-4BDE-88AE-22DFA9C6E7DF}" srcOrd="1" destOrd="0" presId="urn:microsoft.com/office/officeart/2018/2/layout/IconVerticalSolidList"/>
    <dgm:cxn modelId="{05BB845E-09A2-410A-9A06-FA06C70FCB32}" type="presParOf" srcId="{90B47D55-10A1-4174-A13E-FD24B5412626}" destId="{97381989-72E4-449C-9FE9-B741E875AA8B}" srcOrd="2" destOrd="0" presId="urn:microsoft.com/office/officeart/2018/2/layout/IconVerticalSolidList"/>
    <dgm:cxn modelId="{0F3B5379-D9A7-4440-BA5A-B883977AE511}" type="presParOf" srcId="{90B47D55-10A1-4174-A13E-FD24B5412626}" destId="{D4C237C8-2E85-426D-9D71-53C088F57EBF}" srcOrd="3" destOrd="0" presId="urn:microsoft.com/office/officeart/2018/2/layout/IconVerticalSolidList"/>
    <dgm:cxn modelId="{C02D1BC9-85ED-4A14-8068-1FD91B66E5AC}" type="presParOf" srcId="{3B5D79C6-F9CE-40E6-8430-E7B6FC3111EF}" destId="{33F8A945-23E1-48CD-8CB5-BB388180AB80}" srcOrd="1" destOrd="0" presId="urn:microsoft.com/office/officeart/2018/2/layout/IconVerticalSolidList"/>
    <dgm:cxn modelId="{0E859CD8-055E-495C-B888-AF6BF06FA7ED}" type="presParOf" srcId="{3B5D79C6-F9CE-40E6-8430-E7B6FC3111EF}" destId="{72D0BFAC-9F95-4C2D-BB80-32B38A2F306C}" srcOrd="2" destOrd="0" presId="urn:microsoft.com/office/officeart/2018/2/layout/IconVerticalSolidList"/>
    <dgm:cxn modelId="{AA0D487B-D354-47CA-AA20-A27FBC7BF7EF}" type="presParOf" srcId="{72D0BFAC-9F95-4C2D-BB80-32B38A2F306C}" destId="{E4578196-B56E-476D-8A9B-C13B64E8E683}" srcOrd="0" destOrd="0" presId="urn:microsoft.com/office/officeart/2018/2/layout/IconVerticalSolidList"/>
    <dgm:cxn modelId="{6C880B9B-3229-4EC2-BE5B-131002FD0A0F}" type="presParOf" srcId="{72D0BFAC-9F95-4C2D-BB80-32B38A2F306C}" destId="{B16E0563-EB50-4B72-AEC0-A2DFFE988153}" srcOrd="1" destOrd="0" presId="urn:microsoft.com/office/officeart/2018/2/layout/IconVerticalSolidList"/>
    <dgm:cxn modelId="{8066C80A-47CD-4152-B532-593F42F677E0}" type="presParOf" srcId="{72D0BFAC-9F95-4C2D-BB80-32B38A2F306C}" destId="{990BC4D8-730C-4468-B7F7-47A3511773F2}" srcOrd="2" destOrd="0" presId="urn:microsoft.com/office/officeart/2018/2/layout/IconVerticalSolidList"/>
    <dgm:cxn modelId="{A4F3D05A-25E3-4027-BA11-63AACE823F9C}" type="presParOf" srcId="{72D0BFAC-9F95-4C2D-BB80-32B38A2F306C}" destId="{DC746A86-5D27-4D11-857D-541FAA0E202C}" srcOrd="3" destOrd="0" presId="urn:microsoft.com/office/officeart/2018/2/layout/IconVerticalSolidList"/>
    <dgm:cxn modelId="{E398291C-9A7A-4FBD-9AED-D3BB2D394489}" type="presParOf" srcId="{3B5D79C6-F9CE-40E6-8430-E7B6FC3111EF}" destId="{6799BBBF-BFFF-4960-902B-7843CA95A38F}" srcOrd="3" destOrd="0" presId="urn:microsoft.com/office/officeart/2018/2/layout/IconVerticalSolidList"/>
    <dgm:cxn modelId="{BDD28F59-DA17-42B0-AA10-31C8693E250D}" type="presParOf" srcId="{3B5D79C6-F9CE-40E6-8430-E7B6FC3111EF}" destId="{AB16BE26-5896-439A-8C95-346E0F44EBB2}" srcOrd="4" destOrd="0" presId="urn:microsoft.com/office/officeart/2018/2/layout/IconVerticalSolidList"/>
    <dgm:cxn modelId="{2D99F805-FEAB-4B2F-BC2E-14863254A95F}" type="presParOf" srcId="{AB16BE26-5896-439A-8C95-346E0F44EBB2}" destId="{388589CC-87EF-4FF4-AC58-8E55A4906A6C}" srcOrd="0" destOrd="0" presId="urn:microsoft.com/office/officeart/2018/2/layout/IconVerticalSolidList"/>
    <dgm:cxn modelId="{3EDBD1A1-DCA9-442B-A112-6A5307C0875B}" type="presParOf" srcId="{AB16BE26-5896-439A-8C95-346E0F44EBB2}" destId="{3B2FD47B-FACC-4AC1-A3CF-16BB1D28073F}" srcOrd="1" destOrd="0" presId="urn:microsoft.com/office/officeart/2018/2/layout/IconVerticalSolidList"/>
    <dgm:cxn modelId="{E8476B9F-3880-4116-B5A4-90CC15A54138}" type="presParOf" srcId="{AB16BE26-5896-439A-8C95-346E0F44EBB2}" destId="{1AA8721C-2E3A-4A71-B999-AE36D261A65F}" srcOrd="2" destOrd="0" presId="urn:microsoft.com/office/officeart/2018/2/layout/IconVerticalSolidList"/>
    <dgm:cxn modelId="{5413BAF0-CF63-4042-8A97-62E073DC9450}" type="presParOf" srcId="{AB16BE26-5896-439A-8C95-346E0F44EBB2}" destId="{E08A8656-9370-4AC5-8D79-BFF3CDDDE78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FE9A5-869A-446C-B797-4D6B8AE75C70}">
      <dsp:nvSpPr>
        <dsp:cNvPr id="0" name=""/>
        <dsp:cNvSpPr/>
      </dsp:nvSpPr>
      <dsp:spPr>
        <a:xfrm>
          <a:off x="0" y="1020"/>
          <a:ext cx="16672440" cy="23870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CE1371-949F-4BDE-88AE-22DFA9C6E7DF}">
      <dsp:nvSpPr>
        <dsp:cNvPr id="0" name=""/>
        <dsp:cNvSpPr/>
      </dsp:nvSpPr>
      <dsp:spPr>
        <a:xfrm>
          <a:off x="722072" y="538098"/>
          <a:ext cx="1312859" cy="13128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C237C8-2E85-426D-9D71-53C088F57EBF}">
      <dsp:nvSpPr>
        <dsp:cNvPr id="0" name=""/>
        <dsp:cNvSpPr/>
      </dsp:nvSpPr>
      <dsp:spPr>
        <a:xfrm>
          <a:off x="2757004" y="1020"/>
          <a:ext cx="13915435" cy="2387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626" tIns="252626" rIns="252626" bIns="252626" numCol="1" spcCol="1270" anchor="ctr" anchorCtr="0">
          <a:noAutofit/>
        </a:bodyPr>
        <a:lstStyle/>
        <a:p>
          <a:pPr lvl="0" algn="l" defTabSz="1422400">
            <a:lnSpc>
              <a:spcPct val="100000"/>
            </a:lnSpc>
            <a:spcBef>
              <a:spcPct val="0"/>
            </a:spcBef>
            <a:spcAft>
              <a:spcPct val="35000"/>
            </a:spcAft>
          </a:pPr>
          <a:r>
            <a:rPr lang="en-US" sz="3200" b="1" kern="1200" dirty="0"/>
            <a:t>Holistic and advance understanding of businesses/models.</a:t>
          </a:r>
          <a:endParaRPr lang="en-US" sz="3200" kern="1200" dirty="0"/>
        </a:p>
      </dsp:txBody>
      <dsp:txXfrm>
        <a:off x="2757004" y="1020"/>
        <a:ext cx="13915435" cy="2387016"/>
      </dsp:txXfrm>
    </dsp:sp>
    <dsp:sp modelId="{E4578196-B56E-476D-8A9B-C13B64E8E683}">
      <dsp:nvSpPr>
        <dsp:cNvPr id="0" name=""/>
        <dsp:cNvSpPr/>
      </dsp:nvSpPr>
      <dsp:spPr>
        <a:xfrm>
          <a:off x="0" y="2984791"/>
          <a:ext cx="16672440" cy="23870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6E0563-EB50-4B72-AEC0-A2DFFE988153}">
      <dsp:nvSpPr>
        <dsp:cNvPr id="0" name=""/>
        <dsp:cNvSpPr/>
      </dsp:nvSpPr>
      <dsp:spPr>
        <a:xfrm>
          <a:off x="722072" y="3521869"/>
          <a:ext cx="1312859" cy="13128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746A86-5D27-4D11-857D-541FAA0E202C}">
      <dsp:nvSpPr>
        <dsp:cNvPr id="0" name=""/>
        <dsp:cNvSpPr/>
      </dsp:nvSpPr>
      <dsp:spPr>
        <a:xfrm>
          <a:off x="2757004" y="2984791"/>
          <a:ext cx="13915435" cy="2387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626" tIns="252626" rIns="252626" bIns="252626" numCol="1" spcCol="1270" anchor="ctr" anchorCtr="0">
          <a:noAutofit/>
        </a:bodyPr>
        <a:lstStyle/>
        <a:p>
          <a:pPr lvl="0" algn="l" defTabSz="1422400">
            <a:lnSpc>
              <a:spcPct val="100000"/>
            </a:lnSpc>
            <a:spcBef>
              <a:spcPct val="0"/>
            </a:spcBef>
            <a:spcAft>
              <a:spcPct val="35000"/>
            </a:spcAft>
          </a:pPr>
          <a:r>
            <a:rPr lang="en-US" sz="3200" b="1" kern="1200" dirty="0"/>
            <a:t>Advance business Modelling (BM) tools for Product/Business development.</a:t>
          </a:r>
        </a:p>
      </dsp:txBody>
      <dsp:txXfrm>
        <a:off x="2757004" y="2984791"/>
        <a:ext cx="13915435" cy="2387016"/>
      </dsp:txXfrm>
    </dsp:sp>
    <dsp:sp modelId="{388589CC-87EF-4FF4-AC58-8E55A4906A6C}">
      <dsp:nvSpPr>
        <dsp:cNvPr id="0" name=""/>
        <dsp:cNvSpPr/>
      </dsp:nvSpPr>
      <dsp:spPr>
        <a:xfrm>
          <a:off x="0" y="5968562"/>
          <a:ext cx="16672440" cy="23870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2FD47B-FACC-4AC1-A3CF-16BB1D28073F}">
      <dsp:nvSpPr>
        <dsp:cNvPr id="0" name=""/>
        <dsp:cNvSpPr/>
      </dsp:nvSpPr>
      <dsp:spPr>
        <a:xfrm>
          <a:off x="722072" y="6505640"/>
          <a:ext cx="1312859" cy="13128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8A8656-9370-4AC5-8D79-BFF3CDDDE78B}">
      <dsp:nvSpPr>
        <dsp:cNvPr id="0" name=""/>
        <dsp:cNvSpPr/>
      </dsp:nvSpPr>
      <dsp:spPr>
        <a:xfrm>
          <a:off x="2757004" y="5968562"/>
          <a:ext cx="13915435" cy="2387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626" tIns="252626" rIns="252626" bIns="252626" numCol="1" spcCol="1270" anchor="ctr" anchorCtr="0">
          <a:noAutofit/>
        </a:bodyPr>
        <a:lstStyle/>
        <a:p>
          <a:pPr lvl="0" algn="l" defTabSz="1422400">
            <a:lnSpc>
              <a:spcPct val="100000"/>
            </a:lnSpc>
            <a:spcBef>
              <a:spcPct val="0"/>
            </a:spcBef>
            <a:spcAft>
              <a:spcPct val="35000"/>
            </a:spcAft>
          </a:pPr>
          <a:r>
            <a:rPr lang="en-US" sz="3200" b="1" kern="1200" dirty="0"/>
            <a:t>Industry involvement.</a:t>
          </a:r>
        </a:p>
      </dsp:txBody>
      <dsp:txXfrm>
        <a:off x="2757004" y="5968562"/>
        <a:ext cx="13915435" cy="238701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wGsSkapipJY" TargetMode="External"/><Relationship Id="rId2" Type="http://schemas.openxmlformats.org/officeDocument/2006/relationships/hyperlink" Target="https://www.youtube.com/watch?v=OBgyOkN1jwE"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7.sv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33.sv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3072260"/>
            <a:ext cx="14478000" cy="4142481"/>
          </a:xfrm>
          <a:prstGeom prst="rect">
            <a:avLst/>
          </a:prstGeom>
        </p:spPr>
        <p:txBody>
          <a:bodyPr wrap="square">
            <a:spAutoFit/>
          </a:bodyPr>
          <a:lstStyle/>
          <a:p>
            <a:pPr>
              <a:lnSpc>
                <a:spcPct val="107000"/>
              </a:lnSpc>
              <a:spcAft>
                <a:spcPts val="800"/>
              </a:spcAft>
            </a:pPr>
            <a:r>
              <a:rPr lang="en-IN" sz="36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CGC Aarhus University, </a:t>
            </a:r>
            <a:r>
              <a:rPr lang="en-IN"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D</a:t>
            </a:r>
            <a:r>
              <a:rPr lang="en-IN" sz="36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enmark</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IN" sz="2800" b="1" dirty="0">
                <a:solidFill>
                  <a:srgbClr val="FF0000"/>
                </a:solidFill>
                <a:latin typeface="Arial" panose="020B0604020202020204" pitchFamily="34" charset="0"/>
                <a:ea typeface="Times New Roman" panose="02020603050405020304" pitchFamily="18" charset="0"/>
              </a:rPr>
              <a:t>International Summer Internship Program (ISIP)</a:t>
            </a:r>
            <a:endParaRPr lang="en-IN" dirty="0">
              <a:latin typeface="Times New Roman" panose="02020603050405020304" pitchFamily="18" charset="0"/>
              <a:ea typeface="Times New Roman" panose="02020603050405020304" pitchFamily="18" charset="0"/>
            </a:endParaRPr>
          </a:p>
          <a:p>
            <a:pPr algn="just">
              <a:spcAft>
                <a:spcPts val="0"/>
              </a:spcAft>
            </a:pPr>
            <a:r>
              <a:rPr lang="en-IN" sz="2000" b="1" dirty="0">
                <a:solidFill>
                  <a:srgbClr val="FF0000"/>
                </a:solidFill>
                <a:latin typeface="Arial" panose="020B0604020202020204" pitchFamily="34" charset="0"/>
                <a:ea typeface="Times New Roman" panose="02020603050405020304" pitchFamily="18" charset="0"/>
              </a:rPr>
              <a:t> </a:t>
            </a:r>
            <a:endParaRPr lang="en-IN" dirty="0">
              <a:latin typeface="Times New Roman" panose="02020603050405020304" pitchFamily="18" charset="0"/>
              <a:ea typeface="Times New Roman" panose="02020603050405020304" pitchFamily="18" charset="0"/>
            </a:endParaRPr>
          </a:p>
          <a:p>
            <a:pPr algn="just">
              <a:spcAft>
                <a:spcPts val="0"/>
              </a:spcAft>
            </a:pPr>
            <a:r>
              <a:rPr lang="en-IN" dirty="0">
                <a:solidFill>
                  <a:srgbClr val="0070C0"/>
                </a:solidFill>
                <a:latin typeface="Arial" panose="020B0604020202020204" pitchFamily="34" charset="0"/>
                <a:ea typeface="Times New Roman" panose="02020603050405020304" pitchFamily="18" charset="0"/>
              </a:rPr>
              <a:t>Period: 2 </a:t>
            </a:r>
            <a:r>
              <a:rPr lang="en-IN" dirty="0" smtClean="0">
                <a:solidFill>
                  <a:srgbClr val="0070C0"/>
                </a:solidFill>
                <a:latin typeface="Arial" panose="020B0604020202020204" pitchFamily="34" charset="0"/>
                <a:ea typeface="Times New Roman" panose="02020603050405020304" pitchFamily="18" charset="0"/>
              </a:rPr>
              <a:t>weeks online + 6 weeks in Denmark</a:t>
            </a:r>
            <a:endParaRPr lang="en-IN" dirty="0">
              <a:latin typeface="Times New Roman" panose="02020603050405020304" pitchFamily="18" charset="0"/>
              <a:ea typeface="Times New Roman" panose="02020603050405020304" pitchFamily="18" charset="0"/>
            </a:endParaRPr>
          </a:p>
          <a:p>
            <a:pPr algn="just">
              <a:spcAft>
                <a:spcPts val="0"/>
              </a:spcAft>
            </a:pPr>
            <a:r>
              <a:rPr lang="en-IN" dirty="0">
                <a:solidFill>
                  <a:srgbClr val="0070C0"/>
                </a:solidFill>
                <a:latin typeface="Arial" panose="020B0604020202020204" pitchFamily="34" charset="0"/>
                <a:ea typeface="Times New Roman" panose="02020603050405020304" pitchFamily="18" charset="0"/>
              </a:rPr>
              <a:t>Duration: </a:t>
            </a:r>
            <a:r>
              <a:rPr lang="en-IN" dirty="0" smtClean="0">
                <a:solidFill>
                  <a:srgbClr val="0070C0"/>
                </a:solidFill>
                <a:latin typeface="Arial" panose="020B0604020202020204" pitchFamily="34" charset="0"/>
                <a:ea typeface="Times New Roman" panose="02020603050405020304" pitchFamily="18" charset="0"/>
              </a:rPr>
              <a:t>16</a:t>
            </a:r>
            <a:r>
              <a:rPr lang="en-IN" baseline="30000" dirty="0" smtClean="0">
                <a:solidFill>
                  <a:srgbClr val="0070C0"/>
                </a:solidFill>
                <a:latin typeface="Arial" panose="020B0604020202020204" pitchFamily="34" charset="0"/>
                <a:ea typeface="Times New Roman" panose="02020603050405020304" pitchFamily="18" charset="0"/>
              </a:rPr>
              <a:t>th</a:t>
            </a:r>
            <a:r>
              <a:rPr lang="en-IN" dirty="0" smtClean="0">
                <a:solidFill>
                  <a:srgbClr val="0070C0"/>
                </a:solidFill>
                <a:latin typeface="Arial" panose="020B0604020202020204" pitchFamily="34" charset="0"/>
                <a:ea typeface="Times New Roman" panose="02020603050405020304" pitchFamily="18" charset="0"/>
              </a:rPr>
              <a:t> June </a:t>
            </a:r>
            <a:r>
              <a:rPr lang="en-IN" dirty="0">
                <a:solidFill>
                  <a:srgbClr val="0070C0"/>
                </a:solidFill>
                <a:latin typeface="Arial" panose="020B0604020202020204" pitchFamily="34" charset="0"/>
                <a:ea typeface="Times New Roman" panose="02020603050405020304" pitchFamily="18" charset="0"/>
              </a:rPr>
              <a:t>2023 </a:t>
            </a:r>
            <a:r>
              <a:rPr lang="en-IN" dirty="0" smtClean="0">
                <a:solidFill>
                  <a:srgbClr val="0070C0"/>
                </a:solidFill>
                <a:latin typeface="Arial" panose="020B0604020202020204" pitchFamily="34" charset="0"/>
                <a:ea typeface="Times New Roman" panose="02020603050405020304" pitchFamily="18" charset="0"/>
              </a:rPr>
              <a:t>– 30</a:t>
            </a:r>
            <a:r>
              <a:rPr lang="en-IN" baseline="30000" dirty="0" smtClean="0">
                <a:solidFill>
                  <a:srgbClr val="0070C0"/>
                </a:solidFill>
                <a:latin typeface="Arial" panose="020B0604020202020204" pitchFamily="34" charset="0"/>
                <a:ea typeface="Times New Roman" panose="02020603050405020304" pitchFamily="18" charset="0"/>
              </a:rPr>
              <a:t>th</a:t>
            </a:r>
            <a:r>
              <a:rPr lang="en-IN" dirty="0" smtClean="0">
                <a:solidFill>
                  <a:srgbClr val="0070C0"/>
                </a:solidFill>
                <a:latin typeface="Arial" panose="020B0604020202020204" pitchFamily="34" charset="0"/>
                <a:ea typeface="Times New Roman" panose="02020603050405020304" pitchFamily="18" charset="0"/>
              </a:rPr>
              <a:t> July </a:t>
            </a:r>
            <a:r>
              <a:rPr lang="en-IN" dirty="0">
                <a:solidFill>
                  <a:srgbClr val="0070C0"/>
                </a:solidFill>
                <a:latin typeface="Arial" panose="020B0604020202020204" pitchFamily="34" charset="0"/>
                <a:ea typeface="Times New Roman" panose="02020603050405020304" pitchFamily="18" charset="0"/>
              </a:rPr>
              <a:t>2023</a:t>
            </a:r>
            <a:endParaRPr lang="en-IN" dirty="0">
              <a:latin typeface="Times New Roman" panose="02020603050405020304" pitchFamily="18" charset="0"/>
              <a:ea typeface="Times New Roman" panose="02020603050405020304" pitchFamily="18" charset="0"/>
            </a:endParaRPr>
          </a:p>
          <a:p>
            <a:pPr algn="just">
              <a:spcAft>
                <a:spcPts val="0"/>
              </a:spcAft>
            </a:pPr>
            <a:r>
              <a:rPr lang="en-IN" dirty="0">
                <a:solidFill>
                  <a:srgbClr val="0070C0"/>
                </a:solidFill>
                <a:latin typeface="Arial" panose="020B0604020202020204" pitchFamily="34" charset="0"/>
                <a:ea typeface="Times New Roman" panose="02020603050405020304" pitchFamily="18" charset="0"/>
              </a:rPr>
              <a:t>Who can Participate: </a:t>
            </a:r>
            <a:r>
              <a:rPr lang="en-IN" dirty="0" smtClean="0">
                <a:solidFill>
                  <a:srgbClr val="0070C0"/>
                </a:solidFill>
                <a:latin typeface="Arial" panose="020B0604020202020204" pitchFamily="34" charset="0"/>
                <a:ea typeface="Times New Roman" panose="02020603050405020304" pitchFamily="18" charset="0"/>
              </a:rPr>
              <a:t>Any </a:t>
            </a:r>
            <a:r>
              <a:rPr lang="en-IN" dirty="0">
                <a:solidFill>
                  <a:srgbClr val="0070C0"/>
                </a:solidFill>
                <a:latin typeface="Arial" panose="020B0604020202020204" pitchFamily="34" charset="0"/>
                <a:ea typeface="Times New Roman" panose="02020603050405020304" pitchFamily="18" charset="0"/>
              </a:rPr>
              <a:t>graduate and post graduate </a:t>
            </a:r>
            <a:r>
              <a:rPr lang="en-IN" dirty="0" smtClean="0">
                <a:solidFill>
                  <a:srgbClr val="0070C0"/>
                </a:solidFill>
                <a:latin typeface="Arial" panose="020B0604020202020204" pitchFamily="34" charset="0"/>
                <a:ea typeface="Times New Roman" panose="02020603050405020304" pitchFamily="18" charset="0"/>
              </a:rPr>
              <a:t>student, MBA students</a:t>
            </a:r>
            <a:endParaRPr lang="en-IN" dirty="0">
              <a:latin typeface="Times New Roman" panose="02020603050405020304" pitchFamily="18" charset="0"/>
              <a:ea typeface="Times New Roman" panose="02020603050405020304" pitchFamily="18" charset="0"/>
            </a:endParaRPr>
          </a:p>
          <a:p>
            <a:pPr algn="just">
              <a:spcAft>
                <a:spcPts val="0"/>
              </a:spcAft>
            </a:pPr>
            <a:r>
              <a:rPr lang="en-IN" dirty="0">
                <a:solidFill>
                  <a:srgbClr val="0070C0"/>
                </a:solidFill>
                <a:latin typeface="Arial" panose="020B0604020202020204" pitchFamily="34" charset="0"/>
                <a:ea typeface="Times New Roman" panose="02020603050405020304" pitchFamily="18" charset="0"/>
              </a:rPr>
              <a:t> </a:t>
            </a:r>
            <a:endParaRPr lang="en-IN" dirty="0">
              <a:latin typeface="Times New Roman" panose="02020603050405020304" pitchFamily="18" charset="0"/>
              <a:ea typeface="Times New Roman" panose="02020603050405020304" pitchFamily="18" charset="0"/>
            </a:endParaRPr>
          </a:p>
          <a:p>
            <a:pPr algn="just">
              <a:spcAft>
                <a:spcPts val="0"/>
              </a:spcAft>
            </a:pPr>
            <a:r>
              <a:rPr lang="en-IN" b="1" dirty="0">
                <a:latin typeface="Arial" panose="020B0604020202020204" pitchFamily="34" charset="0"/>
                <a:ea typeface="Times New Roman" panose="02020603050405020304" pitchFamily="18" charset="0"/>
              </a:rPr>
              <a:t>Total fees: </a:t>
            </a:r>
            <a:r>
              <a:rPr lang="en-IN" b="1" dirty="0" err="1">
                <a:latin typeface="Arial" panose="020B0604020202020204" pitchFamily="34" charset="0"/>
                <a:ea typeface="Times New Roman" panose="02020603050405020304" pitchFamily="18" charset="0"/>
              </a:rPr>
              <a:t>Rs</a:t>
            </a:r>
            <a:r>
              <a:rPr lang="en-IN" b="1" dirty="0">
                <a:latin typeface="Arial" panose="020B0604020202020204" pitchFamily="34" charset="0"/>
                <a:ea typeface="Times New Roman" panose="02020603050405020304" pitchFamily="18" charset="0"/>
              </a:rPr>
              <a:t>. </a:t>
            </a:r>
            <a:r>
              <a:rPr lang="en-IN" sz="2400" b="1" dirty="0" smtClean="0">
                <a:latin typeface="Arial" panose="020B0604020202020204" pitchFamily="34" charset="0"/>
                <a:ea typeface="Times New Roman" panose="02020603050405020304" pitchFamily="18" charset="0"/>
              </a:rPr>
              <a:t>304500</a:t>
            </a:r>
            <a:r>
              <a:rPr lang="en-IN" sz="2400" b="1" dirty="0">
                <a:latin typeface="Arial" panose="020B0604020202020204" pitchFamily="34" charset="0"/>
                <a:ea typeface="Times New Roman" panose="02020603050405020304" pitchFamily="18" charset="0"/>
              </a:rPr>
              <a:t>/-</a:t>
            </a:r>
            <a:r>
              <a:rPr lang="en-IN" dirty="0">
                <a:latin typeface="Arial" panose="020B0604020202020204" pitchFamily="34" charset="0"/>
                <a:ea typeface="Times New Roman" panose="02020603050405020304" pitchFamily="18" charset="0"/>
              </a:rPr>
              <a:t> </a:t>
            </a:r>
            <a:r>
              <a:rPr lang="en-IN" b="1" dirty="0">
                <a:solidFill>
                  <a:srgbClr val="C00000"/>
                </a:solidFill>
                <a:latin typeface="Arial" panose="020B0604020202020204" pitchFamily="34" charset="0"/>
                <a:ea typeface="Times New Roman" panose="02020603050405020304" pitchFamily="18" charset="0"/>
              </a:rPr>
              <a:t>Includes:</a:t>
            </a:r>
            <a:r>
              <a:rPr lang="en-IN" dirty="0">
                <a:solidFill>
                  <a:srgbClr val="0070C0"/>
                </a:solidFill>
                <a:latin typeface="Arial" panose="020B0604020202020204" pitchFamily="34" charset="0"/>
                <a:ea typeface="Times New Roman" panose="02020603050405020304" pitchFamily="18" charset="0"/>
              </a:rPr>
              <a:t> </a:t>
            </a:r>
            <a:r>
              <a:rPr lang="en-IN" dirty="0">
                <a:latin typeface="Arial" panose="020B0604020202020204" pitchFamily="34" charset="0"/>
                <a:ea typeface="Times New Roman" panose="02020603050405020304" pitchFamily="18" charset="0"/>
              </a:rPr>
              <a:t>Tuition fees, Excursions, Accommodation, Airfare, Visa , Insurance, Pick up and drop from </a:t>
            </a:r>
            <a:r>
              <a:rPr lang="en-IN" dirty="0" smtClean="0">
                <a:latin typeface="Arial" panose="020B0604020202020204" pitchFamily="34" charset="0"/>
                <a:ea typeface="Times New Roman" panose="02020603050405020304" pitchFamily="18" charset="0"/>
              </a:rPr>
              <a:t>airport</a:t>
            </a:r>
            <a:r>
              <a:rPr lang="en-IN" b="1" dirty="0" smtClean="0">
                <a:solidFill>
                  <a:srgbClr val="C00000"/>
                </a:solidFill>
                <a:latin typeface="Arial" panose="020B0604020202020204" pitchFamily="34" charset="0"/>
                <a:ea typeface="Times New Roman" panose="02020603050405020304" pitchFamily="18" charset="0"/>
              </a:rPr>
              <a:t>, </a:t>
            </a:r>
            <a:r>
              <a:rPr lang="en-IN" dirty="0" smtClean="0">
                <a:latin typeface="Arial" panose="020B0604020202020204" pitchFamily="34" charset="0"/>
                <a:ea typeface="Times New Roman" panose="02020603050405020304" pitchFamily="18" charset="0"/>
              </a:rPr>
              <a:t>Food</a:t>
            </a:r>
            <a:endParaRPr lang="en-IN" dirty="0">
              <a:latin typeface="Times New Roman" panose="02020603050405020304" pitchFamily="18" charset="0"/>
              <a:ea typeface="Times New Roman" panose="02020603050405020304" pitchFamily="18" charset="0"/>
            </a:endParaRPr>
          </a:p>
          <a:p>
            <a:pPr algn="just">
              <a:spcAft>
                <a:spcPts val="0"/>
              </a:spcAft>
            </a:pPr>
            <a:r>
              <a:rPr lang="en-IN" dirty="0">
                <a:latin typeface="Arial" panose="020B0604020202020204" pitchFamily="34" charset="0"/>
                <a:ea typeface="Times New Roman" panose="02020603050405020304" pitchFamily="18" charset="0"/>
              </a:rPr>
              <a:t> </a:t>
            </a:r>
            <a:endParaRPr lang="en-IN" dirty="0">
              <a:latin typeface="Times New Roman" panose="02020603050405020304" pitchFamily="18" charset="0"/>
              <a:ea typeface="Times New Roman" panose="02020603050405020304" pitchFamily="18" charset="0"/>
            </a:endParaRPr>
          </a:p>
          <a:p>
            <a:pPr algn="just">
              <a:spcAft>
                <a:spcPts val="0"/>
              </a:spcAft>
            </a:pPr>
            <a:r>
              <a:rPr lang="en-IN" b="1" dirty="0">
                <a:solidFill>
                  <a:srgbClr val="C00000"/>
                </a:solidFill>
                <a:latin typeface="Arial" panose="020B0604020202020204" pitchFamily="34" charset="0"/>
                <a:ea typeface="Times New Roman" panose="02020603050405020304" pitchFamily="18" charset="0"/>
              </a:rPr>
              <a:t> </a:t>
            </a:r>
            <a:endParaRPr lang="en-IN" dirty="0">
              <a:latin typeface="Times New Roman" panose="02020603050405020304" pitchFamily="18" charset="0"/>
              <a:ea typeface="Times New Roman" panose="02020603050405020304" pitchFamily="18" charset="0"/>
            </a:endParaRPr>
          </a:p>
          <a:p>
            <a:pPr algn="just">
              <a:spcAft>
                <a:spcPts val="0"/>
              </a:spcAft>
            </a:pPr>
            <a:r>
              <a:rPr lang="en-IN" sz="2000" b="1" dirty="0">
                <a:solidFill>
                  <a:srgbClr val="0070C0"/>
                </a:solidFill>
                <a:latin typeface="Arial" panose="020B0604020202020204" pitchFamily="34" charset="0"/>
                <a:ea typeface="Times New Roman" panose="02020603050405020304" pitchFamily="18" charset="0"/>
              </a:rPr>
              <a:t>Course details</a:t>
            </a:r>
            <a:r>
              <a:rPr lang="en-IN" sz="2000" b="1" dirty="0" smtClean="0">
                <a:solidFill>
                  <a:srgbClr val="0070C0"/>
                </a:solidFill>
                <a:latin typeface="Arial" panose="020B0604020202020204" pitchFamily="34" charset="0"/>
                <a:ea typeface="Times New Roman" panose="02020603050405020304" pitchFamily="18" charset="0"/>
              </a:rPr>
              <a:t>: in this presentation</a:t>
            </a:r>
            <a:endParaRPr lang="en-IN"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2405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1170" y="6616918"/>
            <a:ext cx="20610341" cy="3157921"/>
            <a:chOff x="0" y="0"/>
            <a:chExt cx="5428238" cy="831716"/>
          </a:xfrm>
        </p:grpSpPr>
        <p:sp>
          <p:nvSpPr>
            <p:cNvPr id="3" name="Freeform 3"/>
            <p:cNvSpPr/>
            <p:nvPr/>
          </p:nvSpPr>
          <p:spPr>
            <a:xfrm>
              <a:off x="0" y="0"/>
              <a:ext cx="5428238" cy="831716"/>
            </a:xfrm>
            <a:custGeom>
              <a:avLst/>
              <a:gdLst/>
              <a:ahLst/>
              <a:cxnLst/>
              <a:rect l="l" t="t" r="r" b="b"/>
              <a:pathLst>
                <a:path w="5428238" h="831716">
                  <a:moveTo>
                    <a:pt x="0" y="0"/>
                  </a:moveTo>
                  <a:lnTo>
                    <a:pt x="5428238" y="0"/>
                  </a:lnTo>
                  <a:lnTo>
                    <a:pt x="5428238" y="831716"/>
                  </a:lnTo>
                  <a:lnTo>
                    <a:pt x="0" y="831716"/>
                  </a:lnTo>
                  <a:close/>
                </a:path>
              </a:pathLst>
            </a:custGeom>
            <a:solidFill>
              <a:srgbClr val="072E80"/>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353"/>
                </a:lnSpc>
              </a:pPr>
              <a:endParaRPr/>
            </a:p>
          </p:txBody>
        </p:sp>
      </p:grpSp>
      <p:grpSp>
        <p:nvGrpSpPr>
          <p:cNvPr id="5" name="Group 5"/>
          <p:cNvGrpSpPr/>
          <p:nvPr/>
        </p:nvGrpSpPr>
        <p:grpSpPr>
          <a:xfrm>
            <a:off x="1028700" y="5840491"/>
            <a:ext cx="5224505" cy="3154467"/>
            <a:chOff x="0" y="0"/>
            <a:chExt cx="6966007" cy="4205955"/>
          </a:xfrm>
        </p:grpSpPr>
        <p:pic>
          <p:nvPicPr>
            <p:cNvPr id="6" name="Picture 6"/>
            <p:cNvPicPr>
              <a:picLocks noChangeAspect="1"/>
            </p:cNvPicPr>
            <p:nvPr/>
          </p:nvPicPr>
          <p:blipFill>
            <a:blip r:embed="rId4"/>
            <a:srcRect t="34829" b="34829"/>
            <a:stretch>
              <a:fillRect/>
            </a:stretch>
          </p:blipFill>
          <p:spPr>
            <a:xfrm>
              <a:off x="0" y="0"/>
              <a:ext cx="6966007" cy="4205955"/>
            </a:xfrm>
            <a:prstGeom prst="rect">
              <a:avLst/>
            </a:prstGeom>
          </p:spPr>
        </p:pic>
      </p:grpSp>
      <p:grpSp>
        <p:nvGrpSpPr>
          <p:cNvPr id="7" name="Group 7"/>
          <p:cNvGrpSpPr/>
          <p:nvPr/>
        </p:nvGrpSpPr>
        <p:grpSpPr>
          <a:xfrm rot="-5400000">
            <a:off x="13069814" y="4805472"/>
            <a:ext cx="3154467" cy="5224505"/>
            <a:chOff x="0" y="0"/>
            <a:chExt cx="4205955" cy="6966007"/>
          </a:xfrm>
        </p:grpSpPr>
        <p:pic>
          <p:nvPicPr>
            <p:cNvPr id="8" name="Picture 8"/>
            <p:cNvPicPr>
              <a:picLocks noChangeAspect="1"/>
            </p:cNvPicPr>
            <p:nvPr/>
          </p:nvPicPr>
          <p:blipFill>
            <a:blip r:embed="rId5"/>
            <a:srcRect t="8387" b="8387"/>
            <a:stretch>
              <a:fillRect/>
            </a:stretch>
          </p:blipFill>
          <p:spPr>
            <a:xfrm>
              <a:off x="0" y="0"/>
              <a:ext cx="4205955" cy="6966007"/>
            </a:xfrm>
            <a:prstGeom prst="rect">
              <a:avLst/>
            </a:prstGeom>
          </p:spPr>
        </p:pic>
      </p:grpSp>
      <p:sp>
        <p:nvSpPr>
          <p:cNvPr id="11" name="TextBox 11"/>
          <p:cNvSpPr txBox="1"/>
          <p:nvPr/>
        </p:nvSpPr>
        <p:spPr>
          <a:xfrm>
            <a:off x="1028700" y="990600"/>
            <a:ext cx="16230599" cy="756554"/>
          </a:xfrm>
          <a:prstGeom prst="rect">
            <a:avLst/>
          </a:prstGeom>
          <a:solidFill>
            <a:schemeClr val="accent4">
              <a:lumMod val="20000"/>
              <a:lumOff val="80000"/>
            </a:schemeClr>
          </a:solidFill>
        </p:spPr>
        <p:txBody>
          <a:bodyPr wrap="square" lIns="0" tIns="0" rIns="0" bIns="0" rtlCol="0" anchor="t">
            <a:spAutoFit/>
          </a:bodyPr>
          <a:lstStyle/>
          <a:p>
            <a:pPr algn="ctr">
              <a:lnSpc>
                <a:spcPts val="5999"/>
              </a:lnSpc>
            </a:pPr>
            <a:r>
              <a:rPr lang="en-US" sz="4999" dirty="0">
                <a:solidFill>
                  <a:srgbClr val="072E80"/>
                </a:solidFill>
                <a:latin typeface="Poppins Bold"/>
              </a:rPr>
              <a:t>GREEN BUSINESS VISIT</a:t>
            </a:r>
          </a:p>
        </p:txBody>
      </p:sp>
      <p:sp>
        <p:nvSpPr>
          <p:cNvPr id="12" name="TextBox 12"/>
          <p:cNvSpPr txBox="1"/>
          <p:nvPr/>
        </p:nvSpPr>
        <p:spPr>
          <a:xfrm>
            <a:off x="1028700" y="2524958"/>
            <a:ext cx="16230600" cy="2543175"/>
          </a:xfrm>
          <a:prstGeom prst="rect">
            <a:avLst/>
          </a:prstGeom>
        </p:spPr>
        <p:txBody>
          <a:bodyPr lIns="0" tIns="0" rIns="0" bIns="0" rtlCol="0" anchor="t">
            <a:spAutoFit/>
          </a:bodyPr>
          <a:lstStyle/>
          <a:p>
            <a:pPr algn="just">
              <a:lnSpc>
                <a:spcPts val="3335"/>
              </a:lnSpc>
            </a:pPr>
            <a:r>
              <a:rPr lang="en-US" sz="2779" spc="205">
                <a:solidFill>
                  <a:srgbClr val="000000"/>
                </a:solidFill>
                <a:latin typeface="Poppins"/>
              </a:rPr>
              <a:t>Businesses must concentrate on the creation of a process that ensures the product is entirely constructed on principles that do not affect the ecosystem in order to achieve the highest level of sustainability and profitability. This visit enlightens us on the autonomous ecosystem construction of a collection of several unrelated and disparate industries that are working to advance and attain sustainability.</a:t>
            </a:r>
          </a:p>
        </p:txBody>
      </p:sp>
      <p:pic>
        <p:nvPicPr>
          <p:cNvPr id="13" name="3">
            <a:hlinkClick r:id="" action="ppaction://media"/>
            <a:extLst>
              <a:ext uri="{FF2B5EF4-FFF2-40B4-BE49-F238E27FC236}">
                <a16:creationId xmlns:a16="http://schemas.microsoft.com/office/drawing/2014/main" id="{EBF16569-EC02-C0BE-214E-C20D6FF342E3}"/>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t="60938"/>
          <a:stretch/>
        </p:blipFill>
        <p:spPr>
          <a:xfrm>
            <a:off x="6530610" y="5811916"/>
            <a:ext cx="5224505" cy="31830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7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865080" y="5003800"/>
            <a:ext cx="4937760" cy="48006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661" y="934912"/>
            <a:ext cx="16357579" cy="8411823"/>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1"/>
          <p:cNvSpPr txBox="1"/>
          <p:nvPr/>
        </p:nvSpPr>
        <p:spPr>
          <a:xfrm>
            <a:off x="1216650" y="1396295"/>
            <a:ext cx="15849600" cy="2427734"/>
          </a:xfrm>
          <a:prstGeom prst="rect">
            <a:avLst/>
          </a:prstGeom>
          <a:solidFill>
            <a:schemeClr val="accent4">
              <a:lumMod val="20000"/>
              <a:lumOff val="80000"/>
            </a:schemeClr>
          </a:solidFill>
        </p:spPr>
        <p:txBody>
          <a:bodyPr vert="horz" lIns="91440" tIns="45720" rIns="91440" bIns="45720" rtlCol="0" anchor="ctr">
            <a:normAutofit/>
          </a:bodyPr>
          <a:lstStyle/>
          <a:p>
            <a:pPr algn="ctr">
              <a:lnSpc>
                <a:spcPct val="90000"/>
              </a:lnSpc>
              <a:spcBef>
                <a:spcPct val="0"/>
              </a:spcBef>
              <a:spcAft>
                <a:spcPts val="600"/>
              </a:spcAft>
            </a:pPr>
            <a:r>
              <a:rPr lang="en-US" sz="5400" b="1" kern="1200" dirty="0">
                <a:solidFill>
                  <a:schemeClr val="tx1"/>
                </a:solidFill>
                <a:latin typeface="+mj-lt"/>
                <a:ea typeface="+mj-ea"/>
                <a:cs typeface="+mj-cs"/>
              </a:rPr>
              <a:t>PROPOSED BRIDGE COURSES IN BM AT CGC AARHUS</a:t>
            </a:r>
          </a:p>
        </p:txBody>
      </p:sp>
      <p:sp>
        <p:nvSpPr>
          <p:cNvPr id="12" name="TextBox 12"/>
          <p:cNvSpPr txBox="1"/>
          <p:nvPr/>
        </p:nvSpPr>
        <p:spPr>
          <a:xfrm>
            <a:off x="1216650" y="4180185"/>
            <a:ext cx="14556750" cy="4239915"/>
          </a:xfrm>
          <a:prstGeom prst="rect">
            <a:avLst/>
          </a:prstGeom>
          <a:solidFill>
            <a:schemeClr val="accent6">
              <a:lumMod val="20000"/>
              <a:lumOff val="80000"/>
            </a:schemeClr>
          </a:solidFill>
        </p:spPr>
        <p:txBody>
          <a:bodyPr vert="horz" lIns="91440" tIns="45720" rIns="91440" bIns="45720" rtlCol="0" anchor="t">
            <a:normAutofit fontScale="92500" lnSpcReduction="20000"/>
          </a:bodyPr>
          <a:lstStyle/>
          <a:p>
            <a:pPr marL="457200" indent="-228600">
              <a:lnSpc>
                <a:spcPct val="150000"/>
              </a:lnSpc>
              <a:spcAft>
                <a:spcPts val="600"/>
              </a:spcAft>
              <a:buFont typeface="Arial" panose="020B0604020202020204" pitchFamily="34" charset="0"/>
              <a:buChar char="•"/>
            </a:pPr>
            <a:r>
              <a:rPr lang="en-US" sz="3300" spc="205" dirty="0"/>
              <a:t>01-day workshop for students, teachers, start-ups and industry corporates.</a:t>
            </a:r>
          </a:p>
          <a:p>
            <a:pPr marL="457200" indent="-228600">
              <a:lnSpc>
                <a:spcPct val="150000"/>
              </a:lnSpc>
              <a:spcAft>
                <a:spcPts val="600"/>
              </a:spcAft>
              <a:buFont typeface="Arial" panose="020B0604020202020204" pitchFamily="34" charset="0"/>
              <a:buChar char="•"/>
            </a:pPr>
            <a:r>
              <a:rPr lang="en-US" sz="3300" spc="205" dirty="0"/>
              <a:t>02-weeks workshop-detailed introduction to BM tools and its applications.</a:t>
            </a:r>
          </a:p>
          <a:p>
            <a:pPr marL="457200" indent="-228600">
              <a:lnSpc>
                <a:spcPct val="150000"/>
              </a:lnSpc>
              <a:spcAft>
                <a:spcPts val="600"/>
              </a:spcAft>
              <a:buFont typeface="Arial" panose="020B0604020202020204" pitchFamily="34" charset="0"/>
              <a:buChar char="•"/>
            </a:pPr>
            <a:r>
              <a:rPr lang="en-US" sz="3300" spc="205" dirty="0"/>
              <a:t>Selection of 25 students for 06 weeks training in Denmark.</a:t>
            </a:r>
          </a:p>
          <a:p>
            <a:pPr marL="457200" indent="-228600">
              <a:lnSpc>
                <a:spcPct val="150000"/>
              </a:lnSpc>
              <a:spcAft>
                <a:spcPts val="600"/>
              </a:spcAft>
              <a:buFont typeface="Arial" panose="020B0604020202020204" pitchFamily="34" charset="0"/>
              <a:buChar char="•"/>
            </a:pPr>
            <a:r>
              <a:rPr lang="en-US" sz="3300" spc="205" dirty="0"/>
              <a:t>Successful 06 weeks training in CGC Denmark.</a:t>
            </a:r>
          </a:p>
          <a:p>
            <a:pPr marL="457200" indent="-228600">
              <a:lnSpc>
                <a:spcPct val="150000"/>
              </a:lnSpc>
              <a:spcAft>
                <a:spcPts val="600"/>
              </a:spcAft>
              <a:buFont typeface="Arial" panose="020B0604020202020204" pitchFamily="34" charset="0"/>
              <a:buChar char="•"/>
            </a:pPr>
            <a:r>
              <a:rPr lang="en-US" sz="3300" spc="205" dirty="0"/>
              <a:t>Paid industry internships/employment in Danish or their associated industries globally.</a:t>
            </a:r>
          </a:p>
        </p:txBody>
      </p:sp>
    </p:spTree>
    <p:extLst>
      <p:ext uri="{BB962C8B-B14F-4D97-AF65-F5344CB8AC3E}">
        <p14:creationId xmlns:p14="http://schemas.microsoft.com/office/powerpoint/2010/main" val="3391448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erial view of a city skyline">
            <a:extLst>
              <a:ext uri="{FF2B5EF4-FFF2-40B4-BE49-F238E27FC236}">
                <a16:creationId xmlns:a16="http://schemas.microsoft.com/office/drawing/2014/main" id="{31DADBB9-9FAD-7774-8298-10828D78C43F}"/>
              </a:ext>
            </a:extLst>
          </p:cNvPr>
          <p:cNvPicPr>
            <a:picLocks noChangeAspect="1"/>
          </p:cNvPicPr>
          <p:nvPr/>
        </p:nvPicPr>
        <p:blipFill rotWithShape="1">
          <a:blip r:embed="rId2"/>
          <a:srcRect t="15730"/>
          <a:stretch/>
        </p:blipFill>
        <p:spPr>
          <a:xfrm>
            <a:off x="20" y="10"/>
            <a:ext cx="18287980" cy="10286990"/>
          </a:xfrm>
          <a:prstGeom prst="rect">
            <a:avLst/>
          </a:prstGeom>
        </p:spPr>
      </p:pic>
      <p:sp>
        <p:nvSpPr>
          <p:cNvPr id="18" name="Freeform: Shape 17">
            <a:extLst>
              <a:ext uri="{FF2B5EF4-FFF2-40B4-BE49-F238E27FC236}">
                <a16:creationId xmlns:a16="http://schemas.microsoft.com/office/drawing/2014/main" id="{E862BE82-D00D-42C1-BF16-93AA37870C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874170" y="-3012"/>
            <a:ext cx="8413830" cy="8760417"/>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F6D92C2D-1D3D-4974-918C-06579FB354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125211" y="-3"/>
            <a:ext cx="8162789" cy="848241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1"/>
          <p:cNvSpPr txBox="1"/>
          <p:nvPr/>
        </p:nvSpPr>
        <p:spPr>
          <a:xfrm>
            <a:off x="10896600" y="971838"/>
            <a:ext cx="6093965" cy="156511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000" b="1" dirty="0">
                <a:latin typeface="+mj-lt"/>
                <a:ea typeface="+mj-ea"/>
                <a:cs typeface="+mj-cs"/>
              </a:rPr>
              <a:t>EXPECTED OUTCOMES</a:t>
            </a:r>
          </a:p>
        </p:txBody>
      </p:sp>
      <p:sp>
        <p:nvSpPr>
          <p:cNvPr id="12" name="TextBox 12"/>
          <p:cNvSpPr txBox="1"/>
          <p:nvPr/>
        </p:nvSpPr>
        <p:spPr>
          <a:xfrm>
            <a:off x="11049000" y="2311631"/>
            <a:ext cx="7086600" cy="4131129"/>
          </a:xfrm>
          <a:prstGeom prst="rect">
            <a:avLst/>
          </a:prstGeom>
        </p:spPr>
        <p:txBody>
          <a:bodyPr vert="horz" lIns="91440" tIns="45720" rIns="91440" bIns="45720" rtlCol="0" anchor="t">
            <a:normAutofit fontScale="77500" lnSpcReduction="20000"/>
          </a:bodyPr>
          <a:lstStyle/>
          <a:p>
            <a:pPr marL="457200" indent="-228600">
              <a:lnSpc>
                <a:spcPct val="150000"/>
              </a:lnSpc>
              <a:spcAft>
                <a:spcPts val="600"/>
              </a:spcAft>
              <a:buFont typeface="Arial" panose="020B0604020202020204" pitchFamily="34" charset="0"/>
              <a:buChar char="•"/>
            </a:pPr>
            <a:r>
              <a:rPr lang="en-US" sz="4000" spc="205" dirty="0"/>
              <a:t>Sustainable start-up.</a:t>
            </a:r>
          </a:p>
          <a:p>
            <a:pPr marL="457200" indent="-228600">
              <a:lnSpc>
                <a:spcPct val="150000"/>
              </a:lnSpc>
              <a:spcAft>
                <a:spcPts val="600"/>
              </a:spcAft>
              <a:buFont typeface="Arial" panose="020B0604020202020204" pitchFamily="34" charset="0"/>
              <a:buChar char="•"/>
            </a:pPr>
            <a:r>
              <a:rPr lang="en-US" sz="4000" spc="205" dirty="0"/>
              <a:t>Business Modelling (BM) exposure for better job.</a:t>
            </a:r>
          </a:p>
          <a:p>
            <a:pPr marL="457200" indent="-228600">
              <a:lnSpc>
                <a:spcPct val="150000"/>
              </a:lnSpc>
              <a:spcAft>
                <a:spcPts val="600"/>
              </a:spcAft>
              <a:buFont typeface="Arial" panose="020B0604020202020204" pitchFamily="34" charset="0"/>
              <a:buChar char="•"/>
            </a:pPr>
            <a:r>
              <a:rPr lang="en-US" sz="4000" spc="205" dirty="0"/>
              <a:t>Opportunity of global placements.</a:t>
            </a:r>
          </a:p>
          <a:p>
            <a:pPr marL="457200" indent="-228600">
              <a:lnSpc>
                <a:spcPct val="150000"/>
              </a:lnSpc>
              <a:spcAft>
                <a:spcPts val="600"/>
              </a:spcAft>
              <a:buFont typeface="Arial" panose="020B0604020202020204" pitchFamily="34" charset="0"/>
              <a:buChar char="•"/>
            </a:pPr>
            <a:r>
              <a:rPr lang="en-US" sz="4000" spc="205" dirty="0"/>
              <a:t>Ph.D. abroad.</a:t>
            </a:r>
          </a:p>
        </p:txBody>
      </p:sp>
    </p:spTree>
    <p:extLst>
      <p:ext uri="{BB962C8B-B14F-4D97-AF65-F5344CB8AC3E}">
        <p14:creationId xmlns:p14="http://schemas.microsoft.com/office/powerpoint/2010/main" val="1535086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865080" y="5003800"/>
            <a:ext cx="4937760" cy="48006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661" y="934912"/>
            <a:ext cx="16357579" cy="8411823"/>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1"/>
          <p:cNvSpPr txBox="1"/>
          <p:nvPr/>
        </p:nvSpPr>
        <p:spPr>
          <a:xfrm>
            <a:off x="1524000" y="1575892"/>
            <a:ext cx="15392400" cy="1586408"/>
          </a:xfrm>
          <a:prstGeom prst="rect">
            <a:avLst/>
          </a:prstGeom>
          <a:solidFill>
            <a:schemeClr val="accent4">
              <a:lumMod val="20000"/>
              <a:lumOff val="80000"/>
            </a:schemeClr>
          </a:solidFill>
        </p:spPr>
        <p:txBody>
          <a:bodyPr vert="horz" lIns="91440" tIns="45720" rIns="91440" bIns="45720" rtlCol="0" anchor="ctr">
            <a:normAutofit/>
          </a:bodyPr>
          <a:lstStyle/>
          <a:p>
            <a:pPr algn="ctr">
              <a:lnSpc>
                <a:spcPct val="90000"/>
              </a:lnSpc>
              <a:spcBef>
                <a:spcPct val="0"/>
              </a:spcBef>
              <a:spcAft>
                <a:spcPts val="600"/>
              </a:spcAft>
            </a:pPr>
            <a:r>
              <a:rPr lang="en-US" sz="8000" kern="1200" dirty="0">
                <a:solidFill>
                  <a:schemeClr val="tx1"/>
                </a:solidFill>
                <a:latin typeface="+mj-lt"/>
                <a:ea typeface="+mj-ea"/>
                <a:cs typeface="+mj-cs"/>
              </a:rPr>
              <a:t>INVESTMENTS</a:t>
            </a:r>
          </a:p>
        </p:txBody>
      </p:sp>
      <p:sp>
        <p:nvSpPr>
          <p:cNvPr id="9" name="TextBox 12">
            <a:extLst>
              <a:ext uri="{FF2B5EF4-FFF2-40B4-BE49-F238E27FC236}">
                <a16:creationId xmlns:a16="http://schemas.microsoft.com/office/drawing/2014/main" id="{78055D3F-B3B7-EBD9-E692-A6F6F0B868A2}"/>
              </a:ext>
            </a:extLst>
          </p:cNvPr>
          <p:cNvSpPr txBox="1"/>
          <p:nvPr/>
        </p:nvSpPr>
        <p:spPr>
          <a:xfrm>
            <a:off x="1524000" y="3660344"/>
            <a:ext cx="15392400" cy="4256904"/>
          </a:xfrm>
          <a:prstGeom prst="rect">
            <a:avLst/>
          </a:prstGeom>
          <a:solidFill>
            <a:schemeClr val="accent2">
              <a:lumMod val="20000"/>
              <a:lumOff val="80000"/>
            </a:schemeClr>
          </a:solidFill>
        </p:spPr>
        <p:txBody>
          <a:bodyPr vert="horz" lIns="91440" tIns="45720" rIns="91440" bIns="45720" rtlCol="0" anchor="t">
            <a:normAutofit fontScale="62500" lnSpcReduction="20000"/>
          </a:bodyPr>
          <a:lstStyle/>
          <a:p>
            <a:pPr marL="457200" indent="-228600">
              <a:lnSpc>
                <a:spcPct val="150000"/>
              </a:lnSpc>
              <a:spcAft>
                <a:spcPts val="600"/>
              </a:spcAft>
              <a:buFont typeface="Arial" panose="020B0604020202020204" pitchFamily="34" charset="0"/>
              <a:buChar char="•"/>
            </a:pPr>
            <a:r>
              <a:rPr lang="en-US" sz="3600" spc="205" dirty="0"/>
              <a:t>01-day workshop : INR 500/-</a:t>
            </a:r>
          </a:p>
          <a:p>
            <a:pPr marL="457200" indent="-228600">
              <a:lnSpc>
                <a:spcPct val="150000"/>
              </a:lnSpc>
              <a:spcAft>
                <a:spcPts val="600"/>
              </a:spcAft>
              <a:buFont typeface="Arial" panose="020B0604020202020204" pitchFamily="34" charset="0"/>
              <a:buChar char="•"/>
            </a:pPr>
            <a:r>
              <a:rPr lang="en-US" sz="3600" spc="205" dirty="0"/>
              <a:t>02-weeks workshop : INR 10,000/-</a:t>
            </a:r>
          </a:p>
          <a:p>
            <a:pPr marL="457200" indent="-228600">
              <a:lnSpc>
                <a:spcPct val="150000"/>
              </a:lnSpc>
              <a:spcAft>
                <a:spcPts val="600"/>
              </a:spcAft>
              <a:buFont typeface="Arial" panose="020B0604020202020204" pitchFamily="34" charset="0"/>
              <a:buChar char="•"/>
            </a:pPr>
            <a:r>
              <a:rPr lang="en-US" sz="3600" spc="205" dirty="0"/>
              <a:t>06 weeks training in CGC Denmark : INR 3,04,375/- (Note: Workshop cost will be adjusted</a:t>
            </a:r>
            <a:r>
              <a:rPr lang="en-US" sz="3600" spc="205" dirty="0" smtClean="0"/>
              <a:t>)</a:t>
            </a:r>
          </a:p>
          <a:p>
            <a:pPr marL="457200" indent="-228600">
              <a:lnSpc>
                <a:spcPct val="150000"/>
              </a:lnSpc>
              <a:spcAft>
                <a:spcPts val="600"/>
              </a:spcAft>
              <a:buFont typeface="Arial" panose="020B0604020202020204" pitchFamily="34" charset="0"/>
              <a:buChar char="•"/>
            </a:pPr>
            <a:endParaRPr lang="en-US" sz="3600" spc="205" dirty="0"/>
          </a:p>
          <a:p>
            <a:pPr marL="228600">
              <a:lnSpc>
                <a:spcPct val="150000"/>
              </a:lnSpc>
              <a:spcAft>
                <a:spcPts val="600"/>
              </a:spcAft>
            </a:pPr>
            <a:r>
              <a:rPr lang="en-US" sz="4800" b="1" spc="205" dirty="0">
                <a:solidFill>
                  <a:schemeClr val="bg1"/>
                </a:solidFill>
                <a:highlight>
                  <a:srgbClr val="000080"/>
                </a:highlight>
              </a:rPr>
              <a:t>Experiences at CGC Denmark:</a:t>
            </a:r>
          </a:p>
          <a:p>
            <a:pPr marL="742950" indent="-514350">
              <a:lnSpc>
                <a:spcPct val="150000"/>
              </a:lnSpc>
              <a:spcAft>
                <a:spcPts val="600"/>
              </a:spcAft>
              <a:buFont typeface="+mj-lt"/>
              <a:buAutoNum type="arabicPeriod"/>
            </a:pPr>
            <a:r>
              <a:rPr lang="en-US" sz="3600" spc="205" dirty="0">
                <a:hlinkClick r:id="rId2"/>
              </a:rPr>
              <a:t>https://www.youtube.com/watch?v=OBgyOkN1jwE</a:t>
            </a:r>
            <a:endParaRPr lang="en-US" sz="3600" spc="205" dirty="0"/>
          </a:p>
          <a:p>
            <a:pPr marL="742950" indent="-514350">
              <a:lnSpc>
                <a:spcPct val="150000"/>
              </a:lnSpc>
              <a:spcAft>
                <a:spcPts val="600"/>
              </a:spcAft>
              <a:buFont typeface="+mj-lt"/>
              <a:buAutoNum type="arabicPeriod"/>
            </a:pPr>
            <a:r>
              <a:rPr lang="en-US" sz="3600" spc="205" dirty="0">
                <a:hlinkClick r:id="rId3"/>
              </a:rPr>
              <a:t>https://youtu.be/wGsSkapipJY</a:t>
            </a:r>
            <a:r>
              <a:rPr lang="en-US" sz="3600" spc="205" dirty="0"/>
              <a:t> </a:t>
            </a:r>
          </a:p>
          <a:p>
            <a:pPr marL="457200" indent="-228600">
              <a:lnSpc>
                <a:spcPct val="150000"/>
              </a:lnSpc>
              <a:spcAft>
                <a:spcPts val="600"/>
              </a:spcAft>
              <a:buFont typeface="Arial" panose="020B0604020202020204" pitchFamily="34" charset="0"/>
              <a:buChar char="•"/>
            </a:pPr>
            <a:endParaRPr lang="en-US" sz="3600" spc="205" dirty="0"/>
          </a:p>
        </p:txBody>
      </p:sp>
    </p:spTree>
    <p:extLst>
      <p:ext uri="{BB962C8B-B14F-4D97-AF65-F5344CB8AC3E}">
        <p14:creationId xmlns:p14="http://schemas.microsoft.com/office/powerpoint/2010/main" val="1084529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466234"/>
            <a:ext cx="8115300" cy="1642107"/>
          </a:xfrm>
          <a:prstGeom prst="rect">
            <a:avLst/>
          </a:prstGeom>
        </p:spPr>
        <p:txBody>
          <a:bodyPr lIns="0" tIns="0" rIns="0" bIns="0" rtlCol="0" anchor="t">
            <a:spAutoFit/>
          </a:bodyPr>
          <a:lstStyle/>
          <a:p>
            <a:pPr>
              <a:lnSpc>
                <a:spcPts val="11879"/>
              </a:lnSpc>
            </a:pPr>
            <a:r>
              <a:rPr lang="en-US" sz="10799">
                <a:solidFill>
                  <a:srgbClr val="072E80"/>
                </a:solidFill>
                <a:latin typeface="Poppins Bold"/>
              </a:rPr>
              <a:t>Thank You</a:t>
            </a:r>
          </a:p>
        </p:txBody>
      </p:sp>
      <p:sp>
        <p:nvSpPr>
          <p:cNvPr id="3" name="TextBox 3"/>
          <p:cNvSpPr txBox="1"/>
          <p:nvPr/>
        </p:nvSpPr>
        <p:spPr>
          <a:xfrm>
            <a:off x="1024302" y="5573352"/>
            <a:ext cx="6584911" cy="438150"/>
          </a:xfrm>
          <a:prstGeom prst="rect">
            <a:avLst/>
          </a:prstGeom>
        </p:spPr>
        <p:txBody>
          <a:bodyPr lIns="0" tIns="0" rIns="0" bIns="0" rtlCol="0" anchor="t">
            <a:spAutoFit/>
          </a:bodyPr>
          <a:lstStyle/>
          <a:p>
            <a:pPr>
              <a:lnSpc>
                <a:spcPts val="3299"/>
              </a:lnSpc>
              <a:spcBef>
                <a:spcPct val="0"/>
              </a:spcBef>
            </a:pPr>
            <a:r>
              <a:rPr lang="en-US" sz="2999" spc="749">
                <a:solidFill>
                  <a:srgbClr val="000000"/>
                </a:solidFill>
                <a:latin typeface="Poppins Medium"/>
              </a:rPr>
              <a:t>For Your Attention</a:t>
            </a:r>
          </a:p>
        </p:txBody>
      </p:sp>
      <p:grpSp>
        <p:nvGrpSpPr>
          <p:cNvPr id="4" name="Group 4"/>
          <p:cNvGrpSpPr/>
          <p:nvPr/>
        </p:nvGrpSpPr>
        <p:grpSpPr>
          <a:xfrm>
            <a:off x="9686494" y="750231"/>
            <a:ext cx="2892605" cy="2716004"/>
            <a:chOff x="0" y="0"/>
            <a:chExt cx="668047" cy="627261"/>
          </a:xfrm>
        </p:grpSpPr>
        <p:sp>
          <p:nvSpPr>
            <p:cNvPr id="5" name="Freeform 5"/>
            <p:cNvSpPr/>
            <p:nvPr/>
          </p:nvSpPr>
          <p:spPr>
            <a:xfrm>
              <a:off x="0" y="0"/>
              <a:ext cx="668047" cy="627261"/>
            </a:xfrm>
            <a:custGeom>
              <a:avLst/>
              <a:gdLst/>
              <a:ahLst/>
              <a:cxnLst/>
              <a:rect l="l" t="t" r="r" b="b"/>
              <a:pathLst>
                <a:path w="668047" h="627261">
                  <a:moveTo>
                    <a:pt x="0" y="0"/>
                  </a:moveTo>
                  <a:lnTo>
                    <a:pt x="668047" y="0"/>
                  </a:lnTo>
                  <a:lnTo>
                    <a:pt x="668047" y="627261"/>
                  </a:lnTo>
                  <a:lnTo>
                    <a:pt x="0" y="627261"/>
                  </a:lnTo>
                  <a:close/>
                </a:path>
              </a:pathLst>
            </a:custGeom>
            <a:solidFill>
              <a:srgbClr val="7F88A3"/>
            </a:solidFill>
          </p:spPr>
        </p:sp>
        <p:sp>
          <p:nvSpPr>
            <p:cNvPr id="6" name="TextBox 6"/>
            <p:cNvSpPr txBox="1"/>
            <p:nvPr/>
          </p:nvSpPr>
          <p:spPr>
            <a:xfrm>
              <a:off x="0" y="-57150"/>
              <a:ext cx="812800" cy="869950"/>
            </a:xfrm>
            <a:prstGeom prst="rect">
              <a:avLst/>
            </a:prstGeom>
          </p:spPr>
          <p:txBody>
            <a:bodyPr lIns="50800" tIns="50800" rIns="50800" bIns="50800" rtlCol="0" anchor="ctr"/>
            <a:lstStyle/>
            <a:p>
              <a:pPr algn="ctr">
                <a:lnSpc>
                  <a:spcPts val="2353"/>
                </a:lnSpc>
              </a:pPr>
              <a:endParaRPr/>
            </a:p>
          </p:txBody>
        </p:sp>
      </p:grpSp>
      <p:grpSp>
        <p:nvGrpSpPr>
          <p:cNvPr id="7" name="Group 7"/>
          <p:cNvGrpSpPr/>
          <p:nvPr/>
        </p:nvGrpSpPr>
        <p:grpSpPr>
          <a:xfrm>
            <a:off x="12257266" y="-1543775"/>
            <a:ext cx="7036218" cy="5144949"/>
            <a:chOff x="0" y="0"/>
            <a:chExt cx="1853160" cy="1355048"/>
          </a:xfrm>
        </p:grpSpPr>
        <p:sp>
          <p:nvSpPr>
            <p:cNvPr id="8" name="Freeform 8"/>
            <p:cNvSpPr/>
            <p:nvPr/>
          </p:nvSpPr>
          <p:spPr>
            <a:xfrm>
              <a:off x="0" y="0"/>
              <a:ext cx="1853160" cy="1355048"/>
            </a:xfrm>
            <a:custGeom>
              <a:avLst/>
              <a:gdLst/>
              <a:ahLst/>
              <a:cxnLst/>
              <a:rect l="l" t="t" r="r" b="b"/>
              <a:pathLst>
                <a:path w="1853160" h="1355048">
                  <a:moveTo>
                    <a:pt x="0" y="0"/>
                  </a:moveTo>
                  <a:lnTo>
                    <a:pt x="1853160" y="0"/>
                  </a:lnTo>
                  <a:lnTo>
                    <a:pt x="1853160" y="1355048"/>
                  </a:lnTo>
                  <a:lnTo>
                    <a:pt x="0" y="1355048"/>
                  </a:lnTo>
                  <a:close/>
                </a:path>
              </a:pathLst>
            </a:custGeom>
            <a:solidFill>
              <a:srgbClr val="000000">
                <a:alpha val="0"/>
              </a:srgbClr>
            </a:solidFill>
            <a:ln w="619125">
              <a:solidFill>
                <a:srgbClr val="072E80"/>
              </a:solidFill>
            </a:ln>
          </p:spPr>
        </p:sp>
        <p:sp>
          <p:nvSpPr>
            <p:cNvPr id="9" name="TextBox 9"/>
            <p:cNvSpPr txBox="1"/>
            <p:nvPr/>
          </p:nvSpPr>
          <p:spPr>
            <a:xfrm>
              <a:off x="0" y="-57150"/>
              <a:ext cx="812800" cy="869950"/>
            </a:xfrm>
            <a:prstGeom prst="rect">
              <a:avLst/>
            </a:prstGeom>
          </p:spPr>
          <p:txBody>
            <a:bodyPr lIns="50800" tIns="50800" rIns="50800" bIns="50800" rtlCol="0" anchor="ctr"/>
            <a:lstStyle/>
            <a:p>
              <a:pPr algn="ctr">
                <a:lnSpc>
                  <a:spcPts val="2353"/>
                </a:lnSpc>
              </a:pPr>
              <a:endParaRPr/>
            </a:p>
          </p:txBody>
        </p:sp>
      </p:grpSp>
      <p:grpSp>
        <p:nvGrpSpPr>
          <p:cNvPr id="10" name="Group 10"/>
          <p:cNvGrpSpPr/>
          <p:nvPr/>
        </p:nvGrpSpPr>
        <p:grpSpPr>
          <a:xfrm>
            <a:off x="12579098" y="-1740333"/>
            <a:ext cx="4741041" cy="6883833"/>
            <a:chOff x="0" y="0"/>
            <a:chExt cx="946867" cy="1374819"/>
          </a:xfrm>
        </p:grpSpPr>
        <p:sp>
          <p:nvSpPr>
            <p:cNvPr id="11" name="Freeform 11"/>
            <p:cNvSpPr/>
            <p:nvPr/>
          </p:nvSpPr>
          <p:spPr>
            <a:xfrm>
              <a:off x="0" y="0"/>
              <a:ext cx="946867" cy="1374819"/>
            </a:xfrm>
            <a:custGeom>
              <a:avLst/>
              <a:gdLst/>
              <a:ahLst/>
              <a:cxnLst/>
              <a:rect l="l" t="t" r="r" b="b"/>
              <a:pathLst>
                <a:path w="946867" h="1374819">
                  <a:moveTo>
                    <a:pt x="0" y="0"/>
                  </a:moveTo>
                  <a:lnTo>
                    <a:pt x="946867" y="0"/>
                  </a:lnTo>
                  <a:lnTo>
                    <a:pt x="946867" y="1374819"/>
                  </a:lnTo>
                  <a:lnTo>
                    <a:pt x="0" y="1374819"/>
                  </a:lnTo>
                  <a:close/>
                </a:path>
              </a:pathLst>
            </a:custGeom>
            <a:solidFill>
              <a:srgbClr val="000000">
                <a:alpha val="0"/>
              </a:srgbClr>
            </a:solidFill>
            <a:ln w="76200">
              <a:solidFill>
                <a:srgbClr val="072E80"/>
              </a:solidFill>
            </a:ln>
          </p:spPr>
        </p:sp>
        <p:sp>
          <p:nvSpPr>
            <p:cNvPr id="12" name="TextBox 12"/>
            <p:cNvSpPr txBox="1"/>
            <p:nvPr/>
          </p:nvSpPr>
          <p:spPr>
            <a:xfrm>
              <a:off x="0" y="-57150"/>
              <a:ext cx="812800" cy="869950"/>
            </a:xfrm>
            <a:prstGeom prst="rect">
              <a:avLst/>
            </a:prstGeom>
          </p:spPr>
          <p:txBody>
            <a:bodyPr lIns="50800" tIns="50800" rIns="50800" bIns="50800" rtlCol="0" anchor="ctr"/>
            <a:lstStyle/>
            <a:p>
              <a:pPr algn="ctr">
                <a:lnSpc>
                  <a:spcPts val="2353"/>
                </a:lnSpc>
              </a:pPr>
              <a:endParaRPr/>
            </a:p>
          </p:txBody>
        </p:sp>
      </p:grpSp>
      <p:grpSp>
        <p:nvGrpSpPr>
          <p:cNvPr id="13" name="Group 13"/>
          <p:cNvGrpSpPr/>
          <p:nvPr/>
        </p:nvGrpSpPr>
        <p:grpSpPr>
          <a:xfrm rot="5400000">
            <a:off x="9787043" y="5236032"/>
            <a:ext cx="3065233" cy="5088324"/>
            <a:chOff x="0" y="0"/>
            <a:chExt cx="612179" cy="1016225"/>
          </a:xfrm>
        </p:grpSpPr>
        <p:sp>
          <p:nvSpPr>
            <p:cNvPr id="14" name="Freeform 14"/>
            <p:cNvSpPr/>
            <p:nvPr/>
          </p:nvSpPr>
          <p:spPr>
            <a:xfrm>
              <a:off x="0" y="0"/>
              <a:ext cx="612179" cy="1016225"/>
            </a:xfrm>
            <a:custGeom>
              <a:avLst/>
              <a:gdLst/>
              <a:ahLst/>
              <a:cxnLst/>
              <a:rect l="l" t="t" r="r" b="b"/>
              <a:pathLst>
                <a:path w="612179" h="1016225">
                  <a:moveTo>
                    <a:pt x="0" y="0"/>
                  </a:moveTo>
                  <a:lnTo>
                    <a:pt x="612179" y="0"/>
                  </a:lnTo>
                  <a:lnTo>
                    <a:pt x="612179" y="1016225"/>
                  </a:lnTo>
                  <a:lnTo>
                    <a:pt x="0" y="1016225"/>
                  </a:lnTo>
                  <a:close/>
                </a:path>
              </a:pathLst>
            </a:custGeom>
            <a:solidFill>
              <a:srgbClr val="000000">
                <a:alpha val="0"/>
              </a:srgbClr>
            </a:solidFill>
            <a:ln w="76200">
              <a:solidFill>
                <a:srgbClr val="072E80"/>
              </a:solidFill>
            </a:ln>
          </p:spPr>
        </p:sp>
        <p:sp>
          <p:nvSpPr>
            <p:cNvPr id="15" name="TextBox 15"/>
            <p:cNvSpPr txBox="1"/>
            <p:nvPr/>
          </p:nvSpPr>
          <p:spPr>
            <a:xfrm>
              <a:off x="0" y="-57150"/>
              <a:ext cx="812800" cy="869950"/>
            </a:xfrm>
            <a:prstGeom prst="rect">
              <a:avLst/>
            </a:prstGeom>
          </p:spPr>
          <p:txBody>
            <a:bodyPr lIns="50800" tIns="50800" rIns="50800" bIns="50800" rtlCol="0" anchor="ctr"/>
            <a:lstStyle/>
            <a:p>
              <a:pPr algn="ctr">
                <a:lnSpc>
                  <a:spcPts val="2353"/>
                </a:lnSpc>
              </a:pPr>
              <a:endParaRPr/>
            </a:p>
          </p:txBody>
        </p:sp>
      </p:grpSp>
      <p:grpSp>
        <p:nvGrpSpPr>
          <p:cNvPr id="16" name="Group 16"/>
          <p:cNvGrpSpPr/>
          <p:nvPr/>
        </p:nvGrpSpPr>
        <p:grpSpPr>
          <a:xfrm>
            <a:off x="9909544" y="4904250"/>
            <a:ext cx="4156741" cy="4443815"/>
            <a:chOff x="0" y="0"/>
            <a:chExt cx="882753" cy="943718"/>
          </a:xfrm>
        </p:grpSpPr>
        <p:sp>
          <p:nvSpPr>
            <p:cNvPr id="17" name="Freeform 17"/>
            <p:cNvSpPr/>
            <p:nvPr/>
          </p:nvSpPr>
          <p:spPr>
            <a:xfrm>
              <a:off x="0" y="0"/>
              <a:ext cx="882753" cy="943718"/>
            </a:xfrm>
            <a:custGeom>
              <a:avLst/>
              <a:gdLst/>
              <a:ahLst/>
              <a:cxnLst/>
              <a:rect l="l" t="t" r="r" b="b"/>
              <a:pathLst>
                <a:path w="882753" h="943718">
                  <a:moveTo>
                    <a:pt x="0" y="0"/>
                  </a:moveTo>
                  <a:lnTo>
                    <a:pt x="882753" y="0"/>
                  </a:lnTo>
                  <a:lnTo>
                    <a:pt x="882753" y="943718"/>
                  </a:lnTo>
                  <a:lnTo>
                    <a:pt x="0" y="943718"/>
                  </a:lnTo>
                  <a:close/>
                </a:path>
              </a:pathLst>
            </a:custGeom>
            <a:solidFill>
              <a:srgbClr val="000000">
                <a:alpha val="0"/>
              </a:srgbClr>
            </a:solidFill>
            <a:ln w="447675">
              <a:solidFill>
                <a:srgbClr val="072E80"/>
              </a:solidFill>
            </a:ln>
          </p:spPr>
        </p:sp>
        <p:sp>
          <p:nvSpPr>
            <p:cNvPr id="18" name="TextBox 18"/>
            <p:cNvSpPr txBox="1"/>
            <p:nvPr/>
          </p:nvSpPr>
          <p:spPr>
            <a:xfrm>
              <a:off x="0" y="-57150"/>
              <a:ext cx="812800" cy="869950"/>
            </a:xfrm>
            <a:prstGeom prst="rect">
              <a:avLst/>
            </a:prstGeom>
          </p:spPr>
          <p:txBody>
            <a:bodyPr lIns="50800" tIns="50800" rIns="50800" bIns="50800" rtlCol="0" anchor="ctr"/>
            <a:lstStyle/>
            <a:p>
              <a:pPr algn="ctr">
                <a:lnSpc>
                  <a:spcPts val="2353"/>
                </a:lnSpc>
              </a:pPr>
              <a:endParaRPr/>
            </a:p>
          </p:txBody>
        </p:sp>
      </p:grpSp>
      <p:grpSp>
        <p:nvGrpSpPr>
          <p:cNvPr id="19" name="Group 19"/>
          <p:cNvGrpSpPr/>
          <p:nvPr/>
        </p:nvGrpSpPr>
        <p:grpSpPr>
          <a:xfrm>
            <a:off x="15485236" y="7697279"/>
            <a:ext cx="2892605" cy="2716004"/>
            <a:chOff x="0" y="0"/>
            <a:chExt cx="668047" cy="627261"/>
          </a:xfrm>
        </p:grpSpPr>
        <p:sp>
          <p:nvSpPr>
            <p:cNvPr id="20" name="Freeform 20"/>
            <p:cNvSpPr/>
            <p:nvPr/>
          </p:nvSpPr>
          <p:spPr>
            <a:xfrm>
              <a:off x="0" y="0"/>
              <a:ext cx="668047" cy="627261"/>
            </a:xfrm>
            <a:custGeom>
              <a:avLst/>
              <a:gdLst/>
              <a:ahLst/>
              <a:cxnLst/>
              <a:rect l="l" t="t" r="r" b="b"/>
              <a:pathLst>
                <a:path w="668047" h="627261">
                  <a:moveTo>
                    <a:pt x="0" y="0"/>
                  </a:moveTo>
                  <a:lnTo>
                    <a:pt x="668047" y="0"/>
                  </a:lnTo>
                  <a:lnTo>
                    <a:pt x="668047" y="627261"/>
                  </a:lnTo>
                  <a:lnTo>
                    <a:pt x="0" y="627261"/>
                  </a:lnTo>
                  <a:close/>
                </a:path>
              </a:pathLst>
            </a:custGeom>
            <a:solidFill>
              <a:srgbClr val="7F88A3"/>
            </a:solidFill>
          </p:spPr>
        </p:sp>
        <p:sp>
          <p:nvSpPr>
            <p:cNvPr id="21" name="TextBox 21"/>
            <p:cNvSpPr txBox="1"/>
            <p:nvPr/>
          </p:nvSpPr>
          <p:spPr>
            <a:xfrm>
              <a:off x="0" y="-57150"/>
              <a:ext cx="812800" cy="869950"/>
            </a:xfrm>
            <a:prstGeom prst="rect">
              <a:avLst/>
            </a:prstGeom>
          </p:spPr>
          <p:txBody>
            <a:bodyPr lIns="50800" tIns="50800" rIns="50800" bIns="50800" rtlCol="0" anchor="ctr"/>
            <a:lstStyle/>
            <a:p>
              <a:pPr algn="ctr">
                <a:lnSpc>
                  <a:spcPts val="2353"/>
                </a:lnSpc>
              </a:pPr>
              <a:endParaRPr/>
            </a:p>
          </p:txBody>
        </p:sp>
      </p:grpSp>
      <p:grpSp>
        <p:nvGrpSpPr>
          <p:cNvPr id="22" name="Group 22"/>
          <p:cNvGrpSpPr/>
          <p:nvPr/>
        </p:nvGrpSpPr>
        <p:grpSpPr>
          <a:xfrm>
            <a:off x="14619213" y="6681109"/>
            <a:ext cx="2312326" cy="2171153"/>
            <a:chOff x="0" y="0"/>
            <a:chExt cx="668047" cy="627261"/>
          </a:xfrm>
        </p:grpSpPr>
        <p:sp>
          <p:nvSpPr>
            <p:cNvPr id="23" name="Freeform 23"/>
            <p:cNvSpPr/>
            <p:nvPr/>
          </p:nvSpPr>
          <p:spPr>
            <a:xfrm>
              <a:off x="0" y="0"/>
              <a:ext cx="668047" cy="627261"/>
            </a:xfrm>
            <a:custGeom>
              <a:avLst/>
              <a:gdLst/>
              <a:ahLst/>
              <a:cxnLst/>
              <a:rect l="l" t="t" r="r" b="b"/>
              <a:pathLst>
                <a:path w="668047" h="627261">
                  <a:moveTo>
                    <a:pt x="0" y="0"/>
                  </a:moveTo>
                  <a:lnTo>
                    <a:pt x="668047" y="0"/>
                  </a:lnTo>
                  <a:lnTo>
                    <a:pt x="668047" y="627261"/>
                  </a:lnTo>
                  <a:lnTo>
                    <a:pt x="0" y="627261"/>
                  </a:lnTo>
                  <a:close/>
                </a:path>
              </a:pathLst>
            </a:custGeom>
            <a:solidFill>
              <a:srgbClr val="072E80"/>
            </a:solidFill>
          </p:spPr>
        </p:sp>
        <p:sp>
          <p:nvSpPr>
            <p:cNvPr id="24" name="TextBox 24"/>
            <p:cNvSpPr txBox="1"/>
            <p:nvPr/>
          </p:nvSpPr>
          <p:spPr>
            <a:xfrm>
              <a:off x="0" y="-57150"/>
              <a:ext cx="812800" cy="869950"/>
            </a:xfrm>
            <a:prstGeom prst="rect">
              <a:avLst/>
            </a:prstGeom>
          </p:spPr>
          <p:txBody>
            <a:bodyPr lIns="50800" tIns="50800" rIns="50800" bIns="50800" rtlCol="0" anchor="ctr"/>
            <a:lstStyle/>
            <a:p>
              <a:pPr algn="ctr">
                <a:lnSpc>
                  <a:spcPts val="2353"/>
                </a:lnSpc>
              </a:pPr>
              <a:endParaRPr/>
            </a:p>
          </p:txBody>
        </p:sp>
      </p:grpSp>
      <p:pic>
        <p:nvPicPr>
          <p:cNvPr id="25" name="Picture 25"/>
          <p:cNvPicPr>
            <a:picLocks noChangeAspect="1"/>
          </p:cNvPicPr>
          <p:nvPr/>
        </p:nvPicPr>
        <p:blipFill>
          <a:blip r:embed="rId2"/>
          <a:srcRect l="2" r="2"/>
          <a:stretch>
            <a:fillRect/>
          </a:stretch>
        </p:blipFill>
        <p:spPr>
          <a:xfrm>
            <a:off x="10781184" y="2209804"/>
            <a:ext cx="5567927" cy="5556881"/>
          </a:xfrm>
          <a:prstGeom prst="rect">
            <a:avLst/>
          </a:prstGeom>
        </p:spPr>
      </p:pic>
      <p:grpSp>
        <p:nvGrpSpPr>
          <p:cNvPr id="26" name="Group 26"/>
          <p:cNvGrpSpPr>
            <a:grpSpLocks noChangeAspect="1"/>
          </p:cNvGrpSpPr>
          <p:nvPr/>
        </p:nvGrpSpPr>
        <p:grpSpPr>
          <a:xfrm>
            <a:off x="10902116" y="2320621"/>
            <a:ext cx="5246391" cy="5246370"/>
            <a:chOff x="0" y="0"/>
            <a:chExt cx="6350025" cy="6350000"/>
          </a:xfrm>
        </p:grpSpPr>
        <p:sp>
          <p:nvSpPr>
            <p:cNvPr id="27" name="Freeform 27"/>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3"/>
              <a:stretch>
                <a:fillRect l="-15359" r="-15359"/>
              </a:stretch>
            </a:blipFill>
          </p:spPr>
        </p:sp>
      </p:grpSp>
      <p:grpSp>
        <p:nvGrpSpPr>
          <p:cNvPr id="28" name="Group 28"/>
          <p:cNvGrpSpPr/>
          <p:nvPr/>
        </p:nvGrpSpPr>
        <p:grpSpPr>
          <a:xfrm>
            <a:off x="16966040" y="4239289"/>
            <a:ext cx="708198" cy="664961"/>
            <a:chOff x="0" y="0"/>
            <a:chExt cx="668047" cy="627261"/>
          </a:xfrm>
        </p:grpSpPr>
        <p:sp>
          <p:nvSpPr>
            <p:cNvPr id="29" name="Freeform 29"/>
            <p:cNvSpPr/>
            <p:nvPr/>
          </p:nvSpPr>
          <p:spPr>
            <a:xfrm>
              <a:off x="0" y="0"/>
              <a:ext cx="668047" cy="627261"/>
            </a:xfrm>
            <a:custGeom>
              <a:avLst/>
              <a:gdLst/>
              <a:ahLst/>
              <a:cxnLst/>
              <a:rect l="l" t="t" r="r" b="b"/>
              <a:pathLst>
                <a:path w="668047" h="627261">
                  <a:moveTo>
                    <a:pt x="0" y="0"/>
                  </a:moveTo>
                  <a:lnTo>
                    <a:pt x="668047" y="0"/>
                  </a:lnTo>
                  <a:lnTo>
                    <a:pt x="668047" y="627261"/>
                  </a:lnTo>
                  <a:lnTo>
                    <a:pt x="0" y="627261"/>
                  </a:lnTo>
                  <a:close/>
                </a:path>
              </a:pathLst>
            </a:custGeom>
            <a:solidFill>
              <a:srgbClr val="072E80"/>
            </a:solidFill>
          </p:spPr>
        </p:sp>
        <p:sp>
          <p:nvSpPr>
            <p:cNvPr id="30" name="TextBox 30"/>
            <p:cNvSpPr txBox="1"/>
            <p:nvPr/>
          </p:nvSpPr>
          <p:spPr>
            <a:xfrm>
              <a:off x="0" y="-57150"/>
              <a:ext cx="812800" cy="869950"/>
            </a:xfrm>
            <a:prstGeom prst="rect">
              <a:avLst/>
            </a:prstGeom>
          </p:spPr>
          <p:txBody>
            <a:bodyPr lIns="50800" tIns="50800" rIns="50800" bIns="50800" rtlCol="0" anchor="ctr"/>
            <a:lstStyle/>
            <a:p>
              <a:pPr algn="ctr">
                <a:lnSpc>
                  <a:spcPts val="2353"/>
                </a:lnSpc>
              </a:pPr>
              <a:endParaRPr/>
            </a:p>
          </p:txBody>
        </p:sp>
      </p:grpSp>
      <p:grpSp>
        <p:nvGrpSpPr>
          <p:cNvPr id="31" name="Group 31"/>
          <p:cNvGrpSpPr/>
          <p:nvPr/>
        </p:nvGrpSpPr>
        <p:grpSpPr>
          <a:xfrm rot="5400000">
            <a:off x="8993129" y="8980330"/>
            <a:ext cx="708198" cy="664961"/>
            <a:chOff x="0" y="0"/>
            <a:chExt cx="668047" cy="627261"/>
          </a:xfrm>
        </p:grpSpPr>
        <p:sp>
          <p:nvSpPr>
            <p:cNvPr id="32" name="Freeform 32"/>
            <p:cNvSpPr/>
            <p:nvPr/>
          </p:nvSpPr>
          <p:spPr>
            <a:xfrm>
              <a:off x="0" y="0"/>
              <a:ext cx="668047" cy="627261"/>
            </a:xfrm>
            <a:custGeom>
              <a:avLst/>
              <a:gdLst/>
              <a:ahLst/>
              <a:cxnLst/>
              <a:rect l="l" t="t" r="r" b="b"/>
              <a:pathLst>
                <a:path w="668047" h="627261">
                  <a:moveTo>
                    <a:pt x="0" y="0"/>
                  </a:moveTo>
                  <a:lnTo>
                    <a:pt x="668047" y="0"/>
                  </a:lnTo>
                  <a:lnTo>
                    <a:pt x="668047" y="627261"/>
                  </a:lnTo>
                  <a:lnTo>
                    <a:pt x="0" y="627261"/>
                  </a:lnTo>
                  <a:close/>
                </a:path>
              </a:pathLst>
            </a:custGeom>
            <a:solidFill>
              <a:srgbClr val="072E80"/>
            </a:solidFill>
          </p:spPr>
        </p:sp>
        <p:sp>
          <p:nvSpPr>
            <p:cNvPr id="33" name="TextBox 33"/>
            <p:cNvSpPr txBox="1"/>
            <p:nvPr/>
          </p:nvSpPr>
          <p:spPr>
            <a:xfrm>
              <a:off x="0" y="-57150"/>
              <a:ext cx="812800" cy="869950"/>
            </a:xfrm>
            <a:prstGeom prst="rect">
              <a:avLst/>
            </a:prstGeom>
          </p:spPr>
          <p:txBody>
            <a:bodyPr lIns="50800" tIns="50800" rIns="50800" bIns="50800" rtlCol="0" anchor="ctr"/>
            <a:lstStyle/>
            <a:p>
              <a:pPr algn="ctr">
                <a:lnSpc>
                  <a:spcPts val="2353"/>
                </a:lnSpc>
              </a:pPr>
              <a:endParaRPr/>
            </a:p>
          </p:txBody>
        </p:sp>
      </p:grpSp>
      <p:pic>
        <p:nvPicPr>
          <p:cNvPr id="35" name="Picture 35"/>
          <p:cNvPicPr>
            <a:picLocks noChangeAspect="1"/>
          </p:cNvPicPr>
          <p:nvPr/>
        </p:nvPicPr>
        <p:blipFill>
          <a:blip r:embed="rId4"/>
          <a:srcRect l="4457" t="32003" r="5950" b="31753"/>
          <a:stretch>
            <a:fillRect/>
          </a:stretch>
        </p:blipFill>
        <p:spPr>
          <a:xfrm>
            <a:off x="2568662" y="1028700"/>
            <a:ext cx="1697134" cy="6865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8852427"/>
            <a:ext cx="405708" cy="405708"/>
          </a:xfrm>
          <a:prstGeom prst="rect">
            <a:avLst/>
          </a:prstGeom>
        </p:spPr>
      </p:pic>
      <p:grpSp>
        <p:nvGrpSpPr>
          <p:cNvPr id="3" name="Group 3"/>
          <p:cNvGrpSpPr/>
          <p:nvPr/>
        </p:nvGrpSpPr>
        <p:grpSpPr>
          <a:xfrm>
            <a:off x="9686494" y="750231"/>
            <a:ext cx="2892605" cy="2716004"/>
            <a:chOff x="0" y="0"/>
            <a:chExt cx="668047" cy="627261"/>
          </a:xfrm>
        </p:grpSpPr>
        <p:sp>
          <p:nvSpPr>
            <p:cNvPr id="4" name="Freeform 4"/>
            <p:cNvSpPr/>
            <p:nvPr/>
          </p:nvSpPr>
          <p:spPr>
            <a:xfrm>
              <a:off x="0" y="0"/>
              <a:ext cx="668047" cy="627261"/>
            </a:xfrm>
            <a:custGeom>
              <a:avLst/>
              <a:gdLst/>
              <a:ahLst/>
              <a:cxnLst/>
              <a:rect l="l" t="t" r="r" b="b"/>
              <a:pathLst>
                <a:path w="668047" h="627261">
                  <a:moveTo>
                    <a:pt x="0" y="0"/>
                  </a:moveTo>
                  <a:lnTo>
                    <a:pt x="668047" y="0"/>
                  </a:lnTo>
                  <a:lnTo>
                    <a:pt x="668047" y="627261"/>
                  </a:lnTo>
                  <a:lnTo>
                    <a:pt x="0" y="627261"/>
                  </a:lnTo>
                  <a:close/>
                </a:path>
              </a:pathLst>
            </a:custGeom>
            <a:solidFill>
              <a:srgbClr val="7F88A3"/>
            </a:solidFill>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353"/>
                </a:lnSpc>
              </a:pPr>
              <a:endParaRPr/>
            </a:p>
          </p:txBody>
        </p:sp>
      </p:grpSp>
      <p:grpSp>
        <p:nvGrpSpPr>
          <p:cNvPr id="6" name="Group 6"/>
          <p:cNvGrpSpPr/>
          <p:nvPr/>
        </p:nvGrpSpPr>
        <p:grpSpPr>
          <a:xfrm>
            <a:off x="12257266" y="-1543775"/>
            <a:ext cx="7036218" cy="5144949"/>
            <a:chOff x="0" y="0"/>
            <a:chExt cx="1853160" cy="1355048"/>
          </a:xfrm>
        </p:grpSpPr>
        <p:sp>
          <p:nvSpPr>
            <p:cNvPr id="7" name="Freeform 7"/>
            <p:cNvSpPr/>
            <p:nvPr/>
          </p:nvSpPr>
          <p:spPr>
            <a:xfrm>
              <a:off x="0" y="0"/>
              <a:ext cx="1853160" cy="1355048"/>
            </a:xfrm>
            <a:custGeom>
              <a:avLst/>
              <a:gdLst/>
              <a:ahLst/>
              <a:cxnLst/>
              <a:rect l="l" t="t" r="r" b="b"/>
              <a:pathLst>
                <a:path w="1853160" h="1355048">
                  <a:moveTo>
                    <a:pt x="0" y="0"/>
                  </a:moveTo>
                  <a:lnTo>
                    <a:pt x="1853160" y="0"/>
                  </a:lnTo>
                  <a:lnTo>
                    <a:pt x="1853160" y="1355048"/>
                  </a:lnTo>
                  <a:lnTo>
                    <a:pt x="0" y="1355048"/>
                  </a:lnTo>
                  <a:close/>
                </a:path>
              </a:pathLst>
            </a:custGeom>
            <a:solidFill>
              <a:srgbClr val="000000">
                <a:alpha val="0"/>
              </a:srgbClr>
            </a:solidFill>
            <a:ln w="619125">
              <a:solidFill>
                <a:srgbClr val="072E80"/>
              </a:solidFill>
            </a:ln>
          </p:spPr>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2353"/>
                </a:lnSpc>
              </a:pPr>
              <a:endParaRPr/>
            </a:p>
          </p:txBody>
        </p:sp>
      </p:grpSp>
      <p:grpSp>
        <p:nvGrpSpPr>
          <p:cNvPr id="9" name="Group 9"/>
          <p:cNvGrpSpPr/>
          <p:nvPr/>
        </p:nvGrpSpPr>
        <p:grpSpPr>
          <a:xfrm>
            <a:off x="12579098" y="-1740333"/>
            <a:ext cx="4741041" cy="6883833"/>
            <a:chOff x="0" y="0"/>
            <a:chExt cx="946867" cy="1374819"/>
          </a:xfrm>
        </p:grpSpPr>
        <p:sp>
          <p:nvSpPr>
            <p:cNvPr id="10" name="Freeform 10"/>
            <p:cNvSpPr/>
            <p:nvPr/>
          </p:nvSpPr>
          <p:spPr>
            <a:xfrm>
              <a:off x="0" y="0"/>
              <a:ext cx="946867" cy="1374819"/>
            </a:xfrm>
            <a:custGeom>
              <a:avLst/>
              <a:gdLst/>
              <a:ahLst/>
              <a:cxnLst/>
              <a:rect l="l" t="t" r="r" b="b"/>
              <a:pathLst>
                <a:path w="946867" h="1374819">
                  <a:moveTo>
                    <a:pt x="0" y="0"/>
                  </a:moveTo>
                  <a:lnTo>
                    <a:pt x="946867" y="0"/>
                  </a:lnTo>
                  <a:lnTo>
                    <a:pt x="946867" y="1374819"/>
                  </a:lnTo>
                  <a:lnTo>
                    <a:pt x="0" y="1374819"/>
                  </a:lnTo>
                  <a:close/>
                </a:path>
              </a:pathLst>
            </a:custGeom>
            <a:solidFill>
              <a:srgbClr val="000000">
                <a:alpha val="0"/>
              </a:srgbClr>
            </a:solidFill>
            <a:ln w="76200">
              <a:solidFill>
                <a:srgbClr val="072E80"/>
              </a:solidFill>
            </a:ln>
          </p:spPr>
        </p:sp>
        <p:sp>
          <p:nvSpPr>
            <p:cNvPr id="11" name="TextBox 11"/>
            <p:cNvSpPr txBox="1"/>
            <p:nvPr/>
          </p:nvSpPr>
          <p:spPr>
            <a:xfrm>
              <a:off x="0" y="-57150"/>
              <a:ext cx="812800" cy="869950"/>
            </a:xfrm>
            <a:prstGeom prst="rect">
              <a:avLst/>
            </a:prstGeom>
          </p:spPr>
          <p:txBody>
            <a:bodyPr lIns="50800" tIns="50800" rIns="50800" bIns="50800" rtlCol="0" anchor="ctr"/>
            <a:lstStyle/>
            <a:p>
              <a:pPr algn="ctr">
                <a:lnSpc>
                  <a:spcPts val="2353"/>
                </a:lnSpc>
              </a:pPr>
              <a:endParaRPr/>
            </a:p>
          </p:txBody>
        </p:sp>
      </p:grpSp>
      <p:grpSp>
        <p:nvGrpSpPr>
          <p:cNvPr id="12" name="Group 12"/>
          <p:cNvGrpSpPr/>
          <p:nvPr/>
        </p:nvGrpSpPr>
        <p:grpSpPr>
          <a:xfrm rot="5400000">
            <a:off x="9787043" y="5236032"/>
            <a:ext cx="3065233" cy="5088324"/>
            <a:chOff x="0" y="0"/>
            <a:chExt cx="612179" cy="1016225"/>
          </a:xfrm>
        </p:grpSpPr>
        <p:sp>
          <p:nvSpPr>
            <p:cNvPr id="13" name="Freeform 13"/>
            <p:cNvSpPr/>
            <p:nvPr/>
          </p:nvSpPr>
          <p:spPr>
            <a:xfrm>
              <a:off x="0" y="0"/>
              <a:ext cx="612179" cy="1016225"/>
            </a:xfrm>
            <a:custGeom>
              <a:avLst/>
              <a:gdLst/>
              <a:ahLst/>
              <a:cxnLst/>
              <a:rect l="l" t="t" r="r" b="b"/>
              <a:pathLst>
                <a:path w="612179" h="1016225">
                  <a:moveTo>
                    <a:pt x="0" y="0"/>
                  </a:moveTo>
                  <a:lnTo>
                    <a:pt x="612179" y="0"/>
                  </a:lnTo>
                  <a:lnTo>
                    <a:pt x="612179" y="1016225"/>
                  </a:lnTo>
                  <a:lnTo>
                    <a:pt x="0" y="1016225"/>
                  </a:lnTo>
                  <a:close/>
                </a:path>
              </a:pathLst>
            </a:custGeom>
            <a:solidFill>
              <a:srgbClr val="000000">
                <a:alpha val="0"/>
              </a:srgbClr>
            </a:solidFill>
            <a:ln w="76200">
              <a:solidFill>
                <a:srgbClr val="072E80"/>
              </a:solidFill>
            </a:ln>
          </p:spPr>
        </p:sp>
        <p:sp>
          <p:nvSpPr>
            <p:cNvPr id="14" name="TextBox 14"/>
            <p:cNvSpPr txBox="1"/>
            <p:nvPr/>
          </p:nvSpPr>
          <p:spPr>
            <a:xfrm>
              <a:off x="0" y="-57150"/>
              <a:ext cx="812800" cy="869950"/>
            </a:xfrm>
            <a:prstGeom prst="rect">
              <a:avLst/>
            </a:prstGeom>
          </p:spPr>
          <p:txBody>
            <a:bodyPr lIns="50800" tIns="50800" rIns="50800" bIns="50800" rtlCol="0" anchor="ctr"/>
            <a:lstStyle/>
            <a:p>
              <a:pPr algn="ctr">
                <a:lnSpc>
                  <a:spcPts val="2353"/>
                </a:lnSpc>
              </a:pPr>
              <a:endParaRPr/>
            </a:p>
          </p:txBody>
        </p:sp>
      </p:grpSp>
      <p:grpSp>
        <p:nvGrpSpPr>
          <p:cNvPr id="15" name="Group 15"/>
          <p:cNvGrpSpPr/>
          <p:nvPr/>
        </p:nvGrpSpPr>
        <p:grpSpPr>
          <a:xfrm>
            <a:off x="9909544" y="4904250"/>
            <a:ext cx="4156741" cy="4443815"/>
            <a:chOff x="0" y="0"/>
            <a:chExt cx="882753" cy="943718"/>
          </a:xfrm>
        </p:grpSpPr>
        <p:sp>
          <p:nvSpPr>
            <p:cNvPr id="16" name="Freeform 16"/>
            <p:cNvSpPr/>
            <p:nvPr/>
          </p:nvSpPr>
          <p:spPr>
            <a:xfrm>
              <a:off x="0" y="0"/>
              <a:ext cx="882753" cy="943718"/>
            </a:xfrm>
            <a:custGeom>
              <a:avLst/>
              <a:gdLst/>
              <a:ahLst/>
              <a:cxnLst/>
              <a:rect l="l" t="t" r="r" b="b"/>
              <a:pathLst>
                <a:path w="882753" h="943718">
                  <a:moveTo>
                    <a:pt x="0" y="0"/>
                  </a:moveTo>
                  <a:lnTo>
                    <a:pt x="882753" y="0"/>
                  </a:lnTo>
                  <a:lnTo>
                    <a:pt x="882753" y="943718"/>
                  </a:lnTo>
                  <a:lnTo>
                    <a:pt x="0" y="943718"/>
                  </a:lnTo>
                  <a:close/>
                </a:path>
              </a:pathLst>
            </a:custGeom>
            <a:solidFill>
              <a:srgbClr val="000000">
                <a:alpha val="0"/>
              </a:srgbClr>
            </a:solidFill>
            <a:ln w="447675">
              <a:solidFill>
                <a:srgbClr val="072E80"/>
              </a:solidFill>
            </a:ln>
          </p:spPr>
        </p:sp>
        <p:sp>
          <p:nvSpPr>
            <p:cNvPr id="17" name="TextBox 17"/>
            <p:cNvSpPr txBox="1"/>
            <p:nvPr/>
          </p:nvSpPr>
          <p:spPr>
            <a:xfrm>
              <a:off x="0" y="-57150"/>
              <a:ext cx="812800" cy="869950"/>
            </a:xfrm>
            <a:prstGeom prst="rect">
              <a:avLst/>
            </a:prstGeom>
          </p:spPr>
          <p:txBody>
            <a:bodyPr lIns="50800" tIns="50800" rIns="50800" bIns="50800" rtlCol="0" anchor="ctr"/>
            <a:lstStyle/>
            <a:p>
              <a:pPr algn="ctr">
                <a:lnSpc>
                  <a:spcPts val="2353"/>
                </a:lnSpc>
              </a:pPr>
              <a:endParaRPr/>
            </a:p>
          </p:txBody>
        </p:sp>
      </p:grpSp>
      <p:grpSp>
        <p:nvGrpSpPr>
          <p:cNvPr id="18" name="Group 18"/>
          <p:cNvGrpSpPr/>
          <p:nvPr/>
        </p:nvGrpSpPr>
        <p:grpSpPr>
          <a:xfrm>
            <a:off x="15485236" y="7697279"/>
            <a:ext cx="2892605" cy="2716004"/>
            <a:chOff x="0" y="0"/>
            <a:chExt cx="668047" cy="627261"/>
          </a:xfrm>
        </p:grpSpPr>
        <p:sp>
          <p:nvSpPr>
            <p:cNvPr id="19" name="Freeform 19"/>
            <p:cNvSpPr/>
            <p:nvPr/>
          </p:nvSpPr>
          <p:spPr>
            <a:xfrm>
              <a:off x="0" y="0"/>
              <a:ext cx="668047" cy="627261"/>
            </a:xfrm>
            <a:custGeom>
              <a:avLst/>
              <a:gdLst/>
              <a:ahLst/>
              <a:cxnLst/>
              <a:rect l="l" t="t" r="r" b="b"/>
              <a:pathLst>
                <a:path w="668047" h="627261">
                  <a:moveTo>
                    <a:pt x="0" y="0"/>
                  </a:moveTo>
                  <a:lnTo>
                    <a:pt x="668047" y="0"/>
                  </a:lnTo>
                  <a:lnTo>
                    <a:pt x="668047" y="627261"/>
                  </a:lnTo>
                  <a:lnTo>
                    <a:pt x="0" y="627261"/>
                  </a:lnTo>
                  <a:close/>
                </a:path>
              </a:pathLst>
            </a:custGeom>
            <a:solidFill>
              <a:srgbClr val="7F88A3"/>
            </a:solidFill>
          </p:spPr>
        </p:sp>
        <p:sp>
          <p:nvSpPr>
            <p:cNvPr id="20" name="TextBox 20"/>
            <p:cNvSpPr txBox="1"/>
            <p:nvPr/>
          </p:nvSpPr>
          <p:spPr>
            <a:xfrm>
              <a:off x="0" y="-57150"/>
              <a:ext cx="812800" cy="869950"/>
            </a:xfrm>
            <a:prstGeom prst="rect">
              <a:avLst/>
            </a:prstGeom>
          </p:spPr>
          <p:txBody>
            <a:bodyPr lIns="50800" tIns="50800" rIns="50800" bIns="50800" rtlCol="0" anchor="ctr"/>
            <a:lstStyle/>
            <a:p>
              <a:pPr algn="ctr">
                <a:lnSpc>
                  <a:spcPts val="2353"/>
                </a:lnSpc>
              </a:pPr>
              <a:endParaRPr/>
            </a:p>
          </p:txBody>
        </p:sp>
      </p:grpSp>
      <p:grpSp>
        <p:nvGrpSpPr>
          <p:cNvPr id="21" name="Group 21"/>
          <p:cNvGrpSpPr/>
          <p:nvPr/>
        </p:nvGrpSpPr>
        <p:grpSpPr>
          <a:xfrm>
            <a:off x="14619213" y="6681109"/>
            <a:ext cx="2312326" cy="2171153"/>
            <a:chOff x="0" y="0"/>
            <a:chExt cx="668047" cy="627261"/>
          </a:xfrm>
        </p:grpSpPr>
        <p:sp>
          <p:nvSpPr>
            <p:cNvPr id="22" name="Freeform 22"/>
            <p:cNvSpPr/>
            <p:nvPr/>
          </p:nvSpPr>
          <p:spPr>
            <a:xfrm>
              <a:off x="0" y="0"/>
              <a:ext cx="668047" cy="627261"/>
            </a:xfrm>
            <a:custGeom>
              <a:avLst/>
              <a:gdLst/>
              <a:ahLst/>
              <a:cxnLst/>
              <a:rect l="l" t="t" r="r" b="b"/>
              <a:pathLst>
                <a:path w="668047" h="627261">
                  <a:moveTo>
                    <a:pt x="0" y="0"/>
                  </a:moveTo>
                  <a:lnTo>
                    <a:pt x="668047" y="0"/>
                  </a:lnTo>
                  <a:lnTo>
                    <a:pt x="668047" y="627261"/>
                  </a:lnTo>
                  <a:lnTo>
                    <a:pt x="0" y="627261"/>
                  </a:lnTo>
                  <a:close/>
                </a:path>
              </a:pathLst>
            </a:custGeom>
            <a:solidFill>
              <a:srgbClr val="072E80"/>
            </a:solidFill>
          </p:spPr>
        </p:sp>
        <p:sp>
          <p:nvSpPr>
            <p:cNvPr id="23" name="TextBox 23"/>
            <p:cNvSpPr txBox="1"/>
            <p:nvPr/>
          </p:nvSpPr>
          <p:spPr>
            <a:xfrm>
              <a:off x="0" y="-57150"/>
              <a:ext cx="812800" cy="869950"/>
            </a:xfrm>
            <a:prstGeom prst="rect">
              <a:avLst/>
            </a:prstGeom>
          </p:spPr>
          <p:txBody>
            <a:bodyPr lIns="50800" tIns="50800" rIns="50800" bIns="50800" rtlCol="0" anchor="ctr"/>
            <a:lstStyle/>
            <a:p>
              <a:pPr algn="ctr">
                <a:lnSpc>
                  <a:spcPts val="2353"/>
                </a:lnSpc>
              </a:pPr>
              <a:endParaRPr/>
            </a:p>
          </p:txBody>
        </p:sp>
      </p:grpSp>
      <p:pic>
        <p:nvPicPr>
          <p:cNvPr id="24" name="Picture 24"/>
          <p:cNvPicPr>
            <a:picLocks noChangeAspect="1"/>
          </p:cNvPicPr>
          <p:nvPr/>
        </p:nvPicPr>
        <p:blipFill>
          <a:blip r:embed="rId4"/>
          <a:srcRect l="2" r="2"/>
          <a:stretch>
            <a:fillRect/>
          </a:stretch>
        </p:blipFill>
        <p:spPr>
          <a:xfrm>
            <a:off x="10781184" y="2209804"/>
            <a:ext cx="5567927" cy="5556881"/>
          </a:xfrm>
          <a:prstGeom prst="rect">
            <a:avLst/>
          </a:prstGeom>
        </p:spPr>
      </p:pic>
      <p:grpSp>
        <p:nvGrpSpPr>
          <p:cNvPr id="25" name="Group 25"/>
          <p:cNvGrpSpPr>
            <a:grpSpLocks noChangeAspect="1"/>
          </p:cNvGrpSpPr>
          <p:nvPr/>
        </p:nvGrpSpPr>
        <p:grpSpPr>
          <a:xfrm>
            <a:off x="10902116" y="2320621"/>
            <a:ext cx="5246391" cy="5246370"/>
            <a:chOff x="0" y="0"/>
            <a:chExt cx="6350025" cy="6350000"/>
          </a:xfrm>
        </p:grpSpPr>
        <p:sp>
          <p:nvSpPr>
            <p:cNvPr id="26" name="Freeform 26"/>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5"/>
              <a:stretch>
                <a:fillRect l="-34364" r="-43412"/>
              </a:stretch>
            </a:blipFill>
          </p:spPr>
        </p:sp>
      </p:grpSp>
      <p:grpSp>
        <p:nvGrpSpPr>
          <p:cNvPr id="27" name="Group 27"/>
          <p:cNvGrpSpPr/>
          <p:nvPr/>
        </p:nvGrpSpPr>
        <p:grpSpPr>
          <a:xfrm>
            <a:off x="16966040" y="4239289"/>
            <a:ext cx="708198" cy="664961"/>
            <a:chOff x="0" y="0"/>
            <a:chExt cx="668047" cy="627261"/>
          </a:xfrm>
        </p:grpSpPr>
        <p:sp>
          <p:nvSpPr>
            <p:cNvPr id="28" name="Freeform 28"/>
            <p:cNvSpPr/>
            <p:nvPr/>
          </p:nvSpPr>
          <p:spPr>
            <a:xfrm>
              <a:off x="0" y="0"/>
              <a:ext cx="668047" cy="627261"/>
            </a:xfrm>
            <a:custGeom>
              <a:avLst/>
              <a:gdLst/>
              <a:ahLst/>
              <a:cxnLst/>
              <a:rect l="l" t="t" r="r" b="b"/>
              <a:pathLst>
                <a:path w="668047" h="627261">
                  <a:moveTo>
                    <a:pt x="0" y="0"/>
                  </a:moveTo>
                  <a:lnTo>
                    <a:pt x="668047" y="0"/>
                  </a:lnTo>
                  <a:lnTo>
                    <a:pt x="668047" y="627261"/>
                  </a:lnTo>
                  <a:lnTo>
                    <a:pt x="0" y="627261"/>
                  </a:lnTo>
                  <a:close/>
                </a:path>
              </a:pathLst>
            </a:custGeom>
            <a:solidFill>
              <a:srgbClr val="072E80"/>
            </a:solidFill>
          </p:spPr>
        </p:sp>
        <p:sp>
          <p:nvSpPr>
            <p:cNvPr id="29" name="TextBox 29"/>
            <p:cNvSpPr txBox="1"/>
            <p:nvPr/>
          </p:nvSpPr>
          <p:spPr>
            <a:xfrm>
              <a:off x="0" y="-57150"/>
              <a:ext cx="812800" cy="869950"/>
            </a:xfrm>
            <a:prstGeom prst="rect">
              <a:avLst/>
            </a:prstGeom>
          </p:spPr>
          <p:txBody>
            <a:bodyPr lIns="50800" tIns="50800" rIns="50800" bIns="50800" rtlCol="0" anchor="ctr"/>
            <a:lstStyle/>
            <a:p>
              <a:pPr algn="ctr">
                <a:lnSpc>
                  <a:spcPts val="2353"/>
                </a:lnSpc>
              </a:pPr>
              <a:endParaRPr/>
            </a:p>
          </p:txBody>
        </p:sp>
      </p:grpSp>
      <p:grpSp>
        <p:nvGrpSpPr>
          <p:cNvPr id="30" name="Group 30"/>
          <p:cNvGrpSpPr/>
          <p:nvPr/>
        </p:nvGrpSpPr>
        <p:grpSpPr>
          <a:xfrm rot="5400000">
            <a:off x="8993129" y="8980330"/>
            <a:ext cx="708198" cy="664961"/>
            <a:chOff x="0" y="0"/>
            <a:chExt cx="668047" cy="627261"/>
          </a:xfrm>
        </p:grpSpPr>
        <p:sp>
          <p:nvSpPr>
            <p:cNvPr id="31" name="Freeform 31"/>
            <p:cNvSpPr/>
            <p:nvPr/>
          </p:nvSpPr>
          <p:spPr>
            <a:xfrm>
              <a:off x="0" y="0"/>
              <a:ext cx="668047" cy="627261"/>
            </a:xfrm>
            <a:custGeom>
              <a:avLst/>
              <a:gdLst/>
              <a:ahLst/>
              <a:cxnLst/>
              <a:rect l="l" t="t" r="r" b="b"/>
              <a:pathLst>
                <a:path w="668047" h="627261">
                  <a:moveTo>
                    <a:pt x="0" y="0"/>
                  </a:moveTo>
                  <a:lnTo>
                    <a:pt x="668047" y="0"/>
                  </a:lnTo>
                  <a:lnTo>
                    <a:pt x="668047" y="627261"/>
                  </a:lnTo>
                  <a:lnTo>
                    <a:pt x="0" y="627261"/>
                  </a:lnTo>
                  <a:close/>
                </a:path>
              </a:pathLst>
            </a:custGeom>
            <a:solidFill>
              <a:srgbClr val="072E80"/>
            </a:solidFill>
          </p:spPr>
        </p:sp>
        <p:sp>
          <p:nvSpPr>
            <p:cNvPr id="32" name="TextBox 32"/>
            <p:cNvSpPr txBox="1"/>
            <p:nvPr/>
          </p:nvSpPr>
          <p:spPr>
            <a:xfrm>
              <a:off x="0" y="-57150"/>
              <a:ext cx="812800" cy="869950"/>
            </a:xfrm>
            <a:prstGeom prst="rect">
              <a:avLst/>
            </a:prstGeom>
          </p:spPr>
          <p:txBody>
            <a:bodyPr lIns="50800" tIns="50800" rIns="50800" bIns="50800" rtlCol="0" anchor="ctr"/>
            <a:lstStyle/>
            <a:p>
              <a:pPr algn="ctr">
                <a:lnSpc>
                  <a:spcPts val="2353"/>
                </a:lnSpc>
              </a:pPr>
              <a:endParaRPr/>
            </a:p>
          </p:txBody>
        </p:sp>
      </p:grpSp>
      <p:pic>
        <p:nvPicPr>
          <p:cNvPr id="35" name="Picture 35"/>
          <p:cNvPicPr>
            <a:picLocks noChangeAspect="1"/>
          </p:cNvPicPr>
          <p:nvPr/>
        </p:nvPicPr>
        <p:blipFill>
          <a:blip r:embed="rId6"/>
          <a:srcRect l="4457" t="32003" r="5950" b="31753"/>
          <a:stretch>
            <a:fillRect/>
          </a:stretch>
        </p:blipFill>
        <p:spPr>
          <a:xfrm>
            <a:off x="2568662" y="1028700"/>
            <a:ext cx="1697134" cy="686538"/>
          </a:xfrm>
          <a:prstGeom prst="rect">
            <a:avLst/>
          </a:prstGeom>
        </p:spPr>
      </p:pic>
      <p:pic>
        <p:nvPicPr>
          <p:cNvPr id="36" name="Picture 3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8852261"/>
            <a:ext cx="405708" cy="405708"/>
          </a:xfrm>
          <a:prstGeom prst="rect">
            <a:avLst/>
          </a:prstGeom>
        </p:spPr>
      </p:pic>
      <p:sp>
        <p:nvSpPr>
          <p:cNvPr id="37" name="TextBox 37"/>
          <p:cNvSpPr txBox="1"/>
          <p:nvPr/>
        </p:nvSpPr>
        <p:spPr>
          <a:xfrm>
            <a:off x="1028700" y="4080177"/>
            <a:ext cx="9133359" cy="988716"/>
          </a:xfrm>
          <a:prstGeom prst="rect">
            <a:avLst/>
          </a:prstGeom>
        </p:spPr>
        <p:txBody>
          <a:bodyPr lIns="0" tIns="0" rIns="0" bIns="0" rtlCol="0" anchor="t">
            <a:spAutoFit/>
          </a:bodyPr>
          <a:lstStyle/>
          <a:p>
            <a:pPr>
              <a:lnSpc>
                <a:spcPts val="7261"/>
              </a:lnSpc>
            </a:pPr>
            <a:r>
              <a:rPr lang="en-US" sz="6601" dirty="0">
                <a:solidFill>
                  <a:srgbClr val="072E80"/>
                </a:solidFill>
                <a:latin typeface="Poppins Bold"/>
              </a:rPr>
              <a:t>AARHUS UNIVERSITY</a:t>
            </a:r>
          </a:p>
        </p:txBody>
      </p:sp>
      <p:sp>
        <p:nvSpPr>
          <p:cNvPr id="38" name="TextBox 38"/>
          <p:cNvSpPr txBox="1"/>
          <p:nvPr/>
        </p:nvSpPr>
        <p:spPr>
          <a:xfrm>
            <a:off x="1028700" y="5153025"/>
            <a:ext cx="6967403" cy="468938"/>
          </a:xfrm>
          <a:prstGeom prst="rect">
            <a:avLst/>
          </a:prstGeom>
        </p:spPr>
        <p:txBody>
          <a:bodyPr lIns="0" tIns="0" rIns="0" bIns="0" rtlCol="0" anchor="t">
            <a:spAutoFit/>
          </a:bodyPr>
          <a:lstStyle/>
          <a:p>
            <a:pPr>
              <a:lnSpc>
                <a:spcPts val="3491"/>
              </a:lnSpc>
              <a:spcBef>
                <a:spcPct val="0"/>
              </a:spcBef>
            </a:pPr>
            <a:r>
              <a:rPr lang="en-US" sz="3174" spc="793" dirty="0">
                <a:solidFill>
                  <a:srgbClr val="000000"/>
                </a:solidFill>
                <a:latin typeface="Poppins Medium"/>
              </a:rPr>
              <a:t>BUSINESS MODELLING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8"/>
          <p:cNvSpPr txBox="1"/>
          <p:nvPr/>
        </p:nvSpPr>
        <p:spPr>
          <a:xfrm>
            <a:off x="685800" y="406155"/>
            <a:ext cx="16672440" cy="852734"/>
          </a:xfrm>
          <a:prstGeom prst="rect">
            <a:avLst/>
          </a:prstGeom>
          <a:solidFill>
            <a:schemeClr val="accent4">
              <a:lumMod val="20000"/>
              <a:lumOff val="80000"/>
            </a:schemeClr>
          </a:solidFill>
        </p:spPr>
        <p:txBody>
          <a:bodyPr wrap="square" lIns="0" tIns="0" rIns="0" bIns="0" rtlCol="0" anchor="t">
            <a:spAutoFit/>
          </a:bodyPr>
          <a:lstStyle/>
          <a:p>
            <a:pPr algn="ctr">
              <a:lnSpc>
                <a:spcPts val="6999"/>
              </a:lnSpc>
              <a:spcBef>
                <a:spcPct val="0"/>
              </a:spcBef>
            </a:pPr>
            <a:r>
              <a:rPr lang="en-US" sz="4999" dirty="0">
                <a:solidFill>
                  <a:srgbClr val="072E80"/>
                </a:solidFill>
                <a:latin typeface="Poppins Bold"/>
              </a:rPr>
              <a:t>NEED</a:t>
            </a:r>
          </a:p>
        </p:txBody>
      </p:sp>
      <p:graphicFrame>
        <p:nvGraphicFramePr>
          <p:cNvPr id="3" name="TextBox 12">
            <a:extLst>
              <a:ext uri="{FF2B5EF4-FFF2-40B4-BE49-F238E27FC236}">
                <a16:creationId xmlns:a16="http://schemas.microsoft.com/office/drawing/2014/main" id="{F943C009-B799-D4BE-9314-B2E6201A896B}"/>
              </a:ext>
            </a:extLst>
          </p:cNvPr>
          <p:cNvGraphicFramePr/>
          <p:nvPr>
            <p:extLst>
              <p:ext uri="{D42A27DB-BD31-4B8C-83A1-F6EECF244321}">
                <p14:modId xmlns:p14="http://schemas.microsoft.com/office/powerpoint/2010/main" val="765306795"/>
              </p:ext>
            </p:extLst>
          </p:nvPr>
        </p:nvGraphicFramePr>
        <p:xfrm>
          <a:off x="681789" y="1498178"/>
          <a:ext cx="16672440" cy="8356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2176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646319" y="0"/>
            <a:ext cx="9641681" cy="10287000"/>
            <a:chOff x="0" y="0"/>
            <a:chExt cx="8602129" cy="9177871"/>
          </a:xfrm>
        </p:grpSpPr>
        <p:sp>
          <p:nvSpPr>
            <p:cNvPr id="3" name="Freeform 3"/>
            <p:cNvSpPr/>
            <p:nvPr/>
          </p:nvSpPr>
          <p:spPr>
            <a:xfrm>
              <a:off x="0" y="0"/>
              <a:ext cx="8602091" cy="9177909"/>
            </a:xfrm>
            <a:custGeom>
              <a:avLst/>
              <a:gdLst/>
              <a:ahLst/>
              <a:cxnLst/>
              <a:rect l="l" t="t" r="r" b="b"/>
              <a:pathLst>
                <a:path w="8602091" h="9177909">
                  <a:moveTo>
                    <a:pt x="5207000" y="0"/>
                  </a:moveTo>
                  <a:lnTo>
                    <a:pt x="0" y="9177909"/>
                  </a:lnTo>
                  <a:lnTo>
                    <a:pt x="8602091" y="9177909"/>
                  </a:lnTo>
                  <a:lnTo>
                    <a:pt x="8602091" y="0"/>
                  </a:lnTo>
                  <a:close/>
                </a:path>
              </a:pathLst>
            </a:custGeom>
            <a:blipFill>
              <a:blip r:embed="rId2"/>
              <a:stretch>
                <a:fillRect l="-11690" r="-48350"/>
              </a:stretch>
            </a:blipFill>
          </p:spPr>
        </p:sp>
      </p:grpSp>
      <p:grpSp>
        <p:nvGrpSpPr>
          <p:cNvPr id="4" name="Group 4"/>
          <p:cNvGrpSpPr/>
          <p:nvPr/>
        </p:nvGrpSpPr>
        <p:grpSpPr>
          <a:xfrm rot="1682932">
            <a:off x="11438666" y="-2442269"/>
            <a:ext cx="1377611" cy="14878879"/>
            <a:chOff x="0" y="0"/>
            <a:chExt cx="362828" cy="3918717"/>
          </a:xfrm>
        </p:grpSpPr>
        <p:sp>
          <p:nvSpPr>
            <p:cNvPr id="5" name="Freeform 5"/>
            <p:cNvSpPr/>
            <p:nvPr/>
          </p:nvSpPr>
          <p:spPr>
            <a:xfrm>
              <a:off x="0" y="0"/>
              <a:ext cx="362828" cy="3918717"/>
            </a:xfrm>
            <a:custGeom>
              <a:avLst/>
              <a:gdLst/>
              <a:ahLst/>
              <a:cxnLst/>
              <a:rect l="l" t="t" r="r" b="b"/>
              <a:pathLst>
                <a:path w="362828" h="3918717">
                  <a:moveTo>
                    <a:pt x="0" y="0"/>
                  </a:moveTo>
                  <a:lnTo>
                    <a:pt x="362828" y="0"/>
                  </a:lnTo>
                  <a:lnTo>
                    <a:pt x="362828" y="3918717"/>
                  </a:lnTo>
                  <a:lnTo>
                    <a:pt x="0" y="3918717"/>
                  </a:lnTo>
                  <a:close/>
                </a:path>
              </a:pathLst>
            </a:custGeom>
            <a:solidFill>
              <a:srgbClr val="072E80"/>
            </a:solidFill>
          </p:spPr>
        </p:sp>
        <p:sp>
          <p:nvSpPr>
            <p:cNvPr id="6" name="TextBox 6"/>
            <p:cNvSpPr txBox="1"/>
            <p:nvPr/>
          </p:nvSpPr>
          <p:spPr>
            <a:xfrm>
              <a:off x="0" y="-57150"/>
              <a:ext cx="812800" cy="869950"/>
            </a:xfrm>
            <a:prstGeom prst="rect">
              <a:avLst/>
            </a:prstGeom>
          </p:spPr>
          <p:txBody>
            <a:bodyPr lIns="50800" tIns="50800" rIns="50800" bIns="50800" rtlCol="0" anchor="ctr"/>
            <a:lstStyle/>
            <a:p>
              <a:pPr algn="ctr">
                <a:lnSpc>
                  <a:spcPts val="2353"/>
                </a:lnSpc>
              </a:pPr>
              <a:endParaRPr/>
            </a:p>
          </p:txBody>
        </p:sp>
      </p:grpSp>
      <p:grpSp>
        <p:nvGrpSpPr>
          <p:cNvPr id="7" name="Group 7"/>
          <p:cNvGrpSpPr/>
          <p:nvPr/>
        </p:nvGrpSpPr>
        <p:grpSpPr>
          <a:xfrm rot="-10800000">
            <a:off x="10246212" y="-1035657"/>
            <a:ext cx="4337907" cy="4039007"/>
            <a:chOff x="0" y="0"/>
            <a:chExt cx="709760" cy="660855"/>
          </a:xfrm>
        </p:grpSpPr>
        <p:sp>
          <p:nvSpPr>
            <p:cNvPr id="8" name="Freeform 8"/>
            <p:cNvSpPr/>
            <p:nvPr/>
          </p:nvSpPr>
          <p:spPr>
            <a:xfrm>
              <a:off x="0" y="0"/>
              <a:ext cx="709760" cy="660855"/>
            </a:xfrm>
            <a:custGeom>
              <a:avLst/>
              <a:gdLst/>
              <a:ahLst/>
              <a:cxnLst/>
              <a:rect l="l" t="t" r="r" b="b"/>
              <a:pathLst>
                <a:path w="709760" h="660855">
                  <a:moveTo>
                    <a:pt x="354880" y="0"/>
                  </a:moveTo>
                  <a:lnTo>
                    <a:pt x="709760" y="660855"/>
                  </a:lnTo>
                  <a:lnTo>
                    <a:pt x="0" y="660855"/>
                  </a:lnTo>
                  <a:lnTo>
                    <a:pt x="354880" y="0"/>
                  </a:lnTo>
                  <a:close/>
                </a:path>
              </a:pathLst>
            </a:custGeom>
            <a:solidFill>
              <a:srgbClr val="7F88A3"/>
            </a:solidFill>
          </p:spPr>
        </p:sp>
        <p:sp>
          <p:nvSpPr>
            <p:cNvPr id="9" name="TextBox 9"/>
            <p:cNvSpPr txBox="1"/>
            <p:nvPr/>
          </p:nvSpPr>
          <p:spPr>
            <a:xfrm>
              <a:off x="127000" y="273050"/>
              <a:ext cx="558800" cy="387350"/>
            </a:xfrm>
            <a:prstGeom prst="rect">
              <a:avLst/>
            </a:prstGeom>
          </p:spPr>
          <p:txBody>
            <a:bodyPr lIns="50800" tIns="50800" rIns="50800" bIns="50800" rtlCol="0" anchor="ctr"/>
            <a:lstStyle/>
            <a:p>
              <a:pPr algn="ctr">
                <a:lnSpc>
                  <a:spcPts val="2353"/>
                </a:lnSpc>
              </a:pPr>
              <a:endParaRPr/>
            </a:p>
          </p:txBody>
        </p:sp>
      </p:grpSp>
      <p:pic>
        <p:nvPicPr>
          <p:cNvPr id="10" name="Picture 10"/>
          <p:cNvPicPr>
            <a:picLocks noChangeAspect="1"/>
          </p:cNvPicPr>
          <p:nvPr/>
        </p:nvPicPr>
        <p:blipFill>
          <a:blip r:embed="rId3"/>
          <a:srcRect t="4543" b="4543"/>
          <a:stretch>
            <a:fillRect/>
          </a:stretch>
        </p:blipFill>
        <p:spPr>
          <a:xfrm rot="7091021">
            <a:off x="11124100" y="939650"/>
            <a:ext cx="4188955" cy="371308"/>
          </a:xfrm>
          <a:prstGeom prst="rect">
            <a:avLst/>
          </a:prstGeom>
        </p:spPr>
      </p:pic>
      <p:sp>
        <p:nvSpPr>
          <p:cNvPr id="11" name="TextBox 11"/>
          <p:cNvSpPr txBox="1"/>
          <p:nvPr/>
        </p:nvSpPr>
        <p:spPr>
          <a:xfrm>
            <a:off x="1028700" y="895350"/>
            <a:ext cx="8115300" cy="1778001"/>
          </a:xfrm>
          <a:prstGeom prst="rect">
            <a:avLst/>
          </a:prstGeom>
        </p:spPr>
        <p:txBody>
          <a:bodyPr lIns="0" tIns="0" rIns="0" bIns="0" rtlCol="0" anchor="t">
            <a:spAutoFit/>
          </a:bodyPr>
          <a:lstStyle/>
          <a:p>
            <a:pPr>
              <a:lnSpc>
                <a:spcPts val="6999"/>
              </a:lnSpc>
              <a:spcBef>
                <a:spcPct val="0"/>
              </a:spcBef>
            </a:pPr>
            <a:r>
              <a:rPr lang="en-US" sz="4999">
                <a:solidFill>
                  <a:srgbClr val="072E80"/>
                </a:solidFill>
                <a:latin typeface="Poppins Bold"/>
              </a:rPr>
              <a:t>WHY BUSINESS MODEL INNOVATION?</a:t>
            </a:r>
          </a:p>
        </p:txBody>
      </p:sp>
      <p:sp>
        <p:nvSpPr>
          <p:cNvPr id="12" name="TextBox 12"/>
          <p:cNvSpPr txBox="1"/>
          <p:nvPr/>
        </p:nvSpPr>
        <p:spPr>
          <a:xfrm>
            <a:off x="1028700" y="2974775"/>
            <a:ext cx="7484538" cy="6463308"/>
          </a:xfrm>
          <a:prstGeom prst="rect">
            <a:avLst/>
          </a:prstGeom>
        </p:spPr>
        <p:txBody>
          <a:bodyPr lIns="0" tIns="0" rIns="0" bIns="0" rtlCol="0" anchor="t">
            <a:spAutoFit/>
          </a:bodyPr>
          <a:lstStyle/>
          <a:p>
            <a:pPr marL="505595" lvl="1" indent="-252798">
              <a:lnSpc>
                <a:spcPts val="2810"/>
              </a:lnSpc>
              <a:buFont typeface="Arial"/>
              <a:buChar char="•"/>
            </a:pPr>
            <a:r>
              <a:rPr lang="en-US" sz="2341" spc="238" dirty="0">
                <a:solidFill>
                  <a:srgbClr val="000000"/>
                </a:solidFill>
                <a:latin typeface="Poppins"/>
              </a:rPr>
              <a:t>Companies today, in some industries more than others are investing more capital and resources to stay competitive, develop more diverse solutions, and are increasingly starting to think more ‘blue’ and are, in other words, innovating their Business Models. </a:t>
            </a:r>
          </a:p>
          <a:p>
            <a:pPr>
              <a:lnSpc>
                <a:spcPts val="2810"/>
              </a:lnSpc>
            </a:pPr>
            <a:endParaRPr lang="en-US" sz="2341" spc="238" dirty="0">
              <a:solidFill>
                <a:srgbClr val="000000"/>
              </a:solidFill>
              <a:latin typeface="Poppins"/>
            </a:endParaRPr>
          </a:p>
          <a:p>
            <a:pPr marL="505595" lvl="1" indent="-252798">
              <a:lnSpc>
                <a:spcPts val="2810"/>
              </a:lnSpc>
              <a:buFont typeface="Arial"/>
              <a:buChar char="•"/>
            </a:pPr>
            <a:r>
              <a:rPr lang="en-US" sz="2341" spc="238" dirty="0">
                <a:solidFill>
                  <a:srgbClr val="000000"/>
                </a:solidFill>
                <a:latin typeface="Poppins"/>
              </a:rPr>
              <a:t>Therefore, the Business Model, however poorly defined and operationalized, seems to be more than a fad and a phenomenon worth studying.</a:t>
            </a:r>
          </a:p>
          <a:p>
            <a:pPr>
              <a:lnSpc>
                <a:spcPts val="2810"/>
              </a:lnSpc>
            </a:pPr>
            <a:endParaRPr lang="en-US" sz="2341" spc="238" dirty="0">
              <a:solidFill>
                <a:srgbClr val="000000"/>
              </a:solidFill>
              <a:latin typeface="Poppins"/>
            </a:endParaRPr>
          </a:p>
          <a:p>
            <a:pPr marL="505595" lvl="1" indent="-252798">
              <a:lnSpc>
                <a:spcPts val="2810"/>
              </a:lnSpc>
              <a:buFont typeface="Arial"/>
              <a:buChar char="•"/>
            </a:pPr>
            <a:r>
              <a:rPr lang="en-US" sz="2341" spc="238" dirty="0">
                <a:solidFill>
                  <a:srgbClr val="000000"/>
                </a:solidFill>
                <a:latin typeface="Poppins"/>
              </a:rPr>
              <a:t>“New products and services remain a priority, but companies are placing increasing emphasis on differentiating themselves through innovation in the basics of their Business Models”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646319" y="0"/>
            <a:ext cx="9641681" cy="10287000"/>
            <a:chOff x="0" y="0"/>
            <a:chExt cx="8602129" cy="9177871"/>
          </a:xfrm>
        </p:grpSpPr>
        <p:sp>
          <p:nvSpPr>
            <p:cNvPr id="3" name="Freeform 3"/>
            <p:cNvSpPr/>
            <p:nvPr/>
          </p:nvSpPr>
          <p:spPr>
            <a:xfrm>
              <a:off x="0" y="0"/>
              <a:ext cx="8602091" cy="9177909"/>
            </a:xfrm>
            <a:custGeom>
              <a:avLst/>
              <a:gdLst/>
              <a:ahLst/>
              <a:cxnLst/>
              <a:rect l="l" t="t" r="r" b="b"/>
              <a:pathLst>
                <a:path w="8602091" h="9177909">
                  <a:moveTo>
                    <a:pt x="5207000" y="0"/>
                  </a:moveTo>
                  <a:lnTo>
                    <a:pt x="0" y="9177909"/>
                  </a:lnTo>
                  <a:lnTo>
                    <a:pt x="8602091" y="9177909"/>
                  </a:lnTo>
                  <a:lnTo>
                    <a:pt x="8602091" y="0"/>
                  </a:lnTo>
                  <a:close/>
                </a:path>
              </a:pathLst>
            </a:custGeom>
            <a:blipFill>
              <a:blip r:embed="rId2"/>
              <a:stretch>
                <a:fillRect l="-121540" r="-33554" b="-4004"/>
              </a:stretch>
            </a:blipFill>
          </p:spPr>
        </p:sp>
      </p:grpSp>
      <p:grpSp>
        <p:nvGrpSpPr>
          <p:cNvPr id="4" name="Group 4"/>
          <p:cNvGrpSpPr/>
          <p:nvPr/>
        </p:nvGrpSpPr>
        <p:grpSpPr>
          <a:xfrm rot="1682932">
            <a:off x="11438666" y="-2442269"/>
            <a:ext cx="1377611" cy="14878879"/>
            <a:chOff x="0" y="0"/>
            <a:chExt cx="362828" cy="3918717"/>
          </a:xfrm>
        </p:grpSpPr>
        <p:sp>
          <p:nvSpPr>
            <p:cNvPr id="5" name="Freeform 5"/>
            <p:cNvSpPr/>
            <p:nvPr/>
          </p:nvSpPr>
          <p:spPr>
            <a:xfrm>
              <a:off x="0" y="0"/>
              <a:ext cx="362828" cy="3918717"/>
            </a:xfrm>
            <a:custGeom>
              <a:avLst/>
              <a:gdLst/>
              <a:ahLst/>
              <a:cxnLst/>
              <a:rect l="l" t="t" r="r" b="b"/>
              <a:pathLst>
                <a:path w="362828" h="3918717">
                  <a:moveTo>
                    <a:pt x="0" y="0"/>
                  </a:moveTo>
                  <a:lnTo>
                    <a:pt x="362828" y="0"/>
                  </a:lnTo>
                  <a:lnTo>
                    <a:pt x="362828" y="3918717"/>
                  </a:lnTo>
                  <a:lnTo>
                    <a:pt x="0" y="3918717"/>
                  </a:lnTo>
                  <a:close/>
                </a:path>
              </a:pathLst>
            </a:custGeom>
            <a:solidFill>
              <a:srgbClr val="072E80"/>
            </a:solidFill>
          </p:spPr>
        </p:sp>
        <p:sp>
          <p:nvSpPr>
            <p:cNvPr id="6" name="TextBox 6"/>
            <p:cNvSpPr txBox="1"/>
            <p:nvPr/>
          </p:nvSpPr>
          <p:spPr>
            <a:xfrm>
              <a:off x="0" y="-57150"/>
              <a:ext cx="812800" cy="869950"/>
            </a:xfrm>
            <a:prstGeom prst="rect">
              <a:avLst/>
            </a:prstGeom>
          </p:spPr>
          <p:txBody>
            <a:bodyPr lIns="50800" tIns="50800" rIns="50800" bIns="50800" rtlCol="0" anchor="ctr"/>
            <a:lstStyle/>
            <a:p>
              <a:pPr algn="ctr">
                <a:lnSpc>
                  <a:spcPts val="2353"/>
                </a:lnSpc>
              </a:pPr>
              <a:endParaRPr/>
            </a:p>
          </p:txBody>
        </p:sp>
      </p:grpSp>
      <p:grpSp>
        <p:nvGrpSpPr>
          <p:cNvPr id="7" name="Group 7"/>
          <p:cNvGrpSpPr/>
          <p:nvPr/>
        </p:nvGrpSpPr>
        <p:grpSpPr>
          <a:xfrm rot="-10800000">
            <a:off x="10246212" y="-1035657"/>
            <a:ext cx="4337907" cy="4039007"/>
            <a:chOff x="0" y="0"/>
            <a:chExt cx="709760" cy="660855"/>
          </a:xfrm>
        </p:grpSpPr>
        <p:sp>
          <p:nvSpPr>
            <p:cNvPr id="8" name="Freeform 8"/>
            <p:cNvSpPr/>
            <p:nvPr/>
          </p:nvSpPr>
          <p:spPr>
            <a:xfrm>
              <a:off x="0" y="0"/>
              <a:ext cx="709760" cy="660855"/>
            </a:xfrm>
            <a:custGeom>
              <a:avLst/>
              <a:gdLst/>
              <a:ahLst/>
              <a:cxnLst/>
              <a:rect l="l" t="t" r="r" b="b"/>
              <a:pathLst>
                <a:path w="709760" h="660855">
                  <a:moveTo>
                    <a:pt x="354880" y="0"/>
                  </a:moveTo>
                  <a:lnTo>
                    <a:pt x="709760" y="660855"/>
                  </a:lnTo>
                  <a:lnTo>
                    <a:pt x="0" y="660855"/>
                  </a:lnTo>
                  <a:lnTo>
                    <a:pt x="354880" y="0"/>
                  </a:lnTo>
                  <a:close/>
                </a:path>
              </a:pathLst>
            </a:custGeom>
            <a:solidFill>
              <a:srgbClr val="7F88A3"/>
            </a:solidFill>
          </p:spPr>
        </p:sp>
        <p:sp>
          <p:nvSpPr>
            <p:cNvPr id="9" name="TextBox 9"/>
            <p:cNvSpPr txBox="1"/>
            <p:nvPr/>
          </p:nvSpPr>
          <p:spPr>
            <a:xfrm>
              <a:off x="127000" y="273050"/>
              <a:ext cx="558800" cy="387350"/>
            </a:xfrm>
            <a:prstGeom prst="rect">
              <a:avLst/>
            </a:prstGeom>
          </p:spPr>
          <p:txBody>
            <a:bodyPr lIns="50800" tIns="50800" rIns="50800" bIns="50800" rtlCol="0" anchor="ctr"/>
            <a:lstStyle/>
            <a:p>
              <a:pPr algn="ctr">
                <a:lnSpc>
                  <a:spcPts val="2353"/>
                </a:lnSpc>
              </a:pPr>
              <a:endParaRPr/>
            </a:p>
          </p:txBody>
        </p:sp>
      </p:grpSp>
      <p:pic>
        <p:nvPicPr>
          <p:cNvPr id="10" name="Picture 10"/>
          <p:cNvPicPr>
            <a:picLocks noChangeAspect="1"/>
          </p:cNvPicPr>
          <p:nvPr/>
        </p:nvPicPr>
        <p:blipFill>
          <a:blip r:embed="rId3"/>
          <a:srcRect t="4543" b="4543"/>
          <a:stretch>
            <a:fillRect/>
          </a:stretch>
        </p:blipFill>
        <p:spPr>
          <a:xfrm rot="7091021">
            <a:off x="11124100" y="939650"/>
            <a:ext cx="4188955" cy="371308"/>
          </a:xfrm>
          <a:prstGeom prst="rect">
            <a:avLst/>
          </a:prstGeom>
        </p:spPr>
      </p:pic>
      <p:sp>
        <p:nvSpPr>
          <p:cNvPr id="11" name="TextBox 11"/>
          <p:cNvSpPr txBox="1"/>
          <p:nvPr/>
        </p:nvSpPr>
        <p:spPr>
          <a:xfrm>
            <a:off x="1028700" y="895350"/>
            <a:ext cx="10018759" cy="1778001"/>
          </a:xfrm>
          <a:prstGeom prst="rect">
            <a:avLst/>
          </a:prstGeom>
        </p:spPr>
        <p:txBody>
          <a:bodyPr lIns="0" tIns="0" rIns="0" bIns="0" rtlCol="0" anchor="t">
            <a:spAutoFit/>
          </a:bodyPr>
          <a:lstStyle/>
          <a:p>
            <a:pPr>
              <a:lnSpc>
                <a:spcPts val="6999"/>
              </a:lnSpc>
              <a:spcBef>
                <a:spcPct val="0"/>
              </a:spcBef>
            </a:pPr>
            <a:r>
              <a:rPr lang="en-US" sz="4999">
                <a:solidFill>
                  <a:srgbClr val="072E80"/>
                </a:solidFill>
                <a:latin typeface="Poppins Bold"/>
              </a:rPr>
              <a:t>NEED OF BUSINESS MODELLING IN MANAGEMENT</a:t>
            </a:r>
          </a:p>
        </p:txBody>
      </p:sp>
      <p:sp>
        <p:nvSpPr>
          <p:cNvPr id="12" name="TextBox 12"/>
          <p:cNvSpPr txBox="1"/>
          <p:nvPr/>
        </p:nvSpPr>
        <p:spPr>
          <a:xfrm>
            <a:off x="1028700" y="2974775"/>
            <a:ext cx="7390718" cy="6651463"/>
          </a:xfrm>
          <a:prstGeom prst="rect">
            <a:avLst/>
          </a:prstGeom>
        </p:spPr>
        <p:txBody>
          <a:bodyPr lIns="0" tIns="0" rIns="0" bIns="0" rtlCol="0" anchor="t">
            <a:spAutoFit/>
          </a:bodyPr>
          <a:lstStyle/>
          <a:p>
            <a:pPr marL="521780" lvl="1" indent="-260890">
              <a:lnSpc>
                <a:spcPts val="2900"/>
              </a:lnSpc>
              <a:buFont typeface="Arial"/>
              <a:buChar char="•"/>
            </a:pPr>
            <a:r>
              <a:rPr lang="en-US" sz="2416" spc="246">
                <a:solidFill>
                  <a:srgbClr val="000000"/>
                </a:solidFill>
                <a:latin typeface="Poppins"/>
              </a:rPr>
              <a:t>Business modeling is a tool used in the field of management to understand and predict the behavior of a business.</a:t>
            </a:r>
          </a:p>
          <a:p>
            <a:pPr marL="521780" lvl="1" indent="-260890">
              <a:lnSpc>
                <a:spcPts val="2900"/>
              </a:lnSpc>
              <a:buFont typeface="Arial"/>
              <a:buChar char="•"/>
            </a:pPr>
            <a:r>
              <a:rPr lang="en-US" sz="2416" spc="246">
                <a:solidFill>
                  <a:srgbClr val="000000"/>
                </a:solidFill>
                <a:latin typeface="Poppins"/>
              </a:rPr>
              <a:t>It is used to evaluate the potential success of a business idea and identify potential risks and opportunities.</a:t>
            </a:r>
          </a:p>
          <a:p>
            <a:pPr marL="521780" lvl="1" indent="-260890">
              <a:lnSpc>
                <a:spcPts val="2900"/>
              </a:lnSpc>
              <a:buFont typeface="Arial"/>
              <a:buChar char="•"/>
            </a:pPr>
            <a:r>
              <a:rPr lang="en-US" sz="2416" spc="246">
                <a:solidFill>
                  <a:srgbClr val="000000"/>
                </a:solidFill>
                <a:latin typeface="Poppins"/>
              </a:rPr>
              <a:t>Helps in developing strategies for growth and improvement.</a:t>
            </a:r>
          </a:p>
          <a:p>
            <a:pPr marL="521780" lvl="1" indent="-260890">
              <a:lnSpc>
                <a:spcPts val="2900"/>
              </a:lnSpc>
              <a:buFont typeface="Arial"/>
              <a:buChar char="•"/>
            </a:pPr>
            <a:r>
              <a:rPr lang="en-US" sz="2416" spc="246">
                <a:solidFill>
                  <a:srgbClr val="000000"/>
                </a:solidFill>
                <a:latin typeface="Poppins"/>
              </a:rPr>
              <a:t>Business modeling is also used to create financial projections and analyze data to make informed decisions.</a:t>
            </a:r>
          </a:p>
          <a:p>
            <a:pPr marL="521780" lvl="1" indent="-260890">
              <a:lnSpc>
                <a:spcPts val="2900"/>
              </a:lnSpc>
              <a:buFont typeface="Arial"/>
              <a:buChar char="•"/>
            </a:pPr>
            <a:r>
              <a:rPr lang="en-US" sz="2416" spc="246">
                <a:solidFill>
                  <a:srgbClr val="000000"/>
                </a:solidFill>
                <a:latin typeface="Poppins"/>
              </a:rPr>
              <a:t>It helps managers to communicate the business strategy and plans to other stakeholders such as investors, employees, and partners effectively.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891844" y="4203267"/>
            <a:ext cx="902766" cy="90276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447752" y="4291675"/>
            <a:ext cx="846085" cy="814357"/>
          </a:xfrm>
          <a:prstGeom prst="rect">
            <a:avLst/>
          </a:prstGeom>
        </p:spPr>
      </p:pic>
      <p:grpSp>
        <p:nvGrpSpPr>
          <p:cNvPr id="4" name="Group 4"/>
          <p:cNvGrpSpPr/>
          <p:nvPr/>
        </p:nvGrpSpPr>
        <p:grpSpPr>
          <a:xfrm>
            <a:off x="5389479" y="2368311"/>
            <a:ext cx="6810261" cy="6889989"/>
            <a:chOff x="0" y="0"/>
            <a:chExt cx="9080348" cy="9186651"/>
          </a:xfrm>
        </p:grpSpPr>
        <p:pic>
          <p:nvPicPr>
            <p:cNvPr id="5" name="Picture 5"/>
            <p:cNvPicPr>
              <a:picLocks noChangeAspect="1"/>
            </p:cNvPicPr>
            <p:nvPr/>
          </p:nvPicPr>
          <p:blipFill>
            <a:blip r:embed="rId6"/>
            <a:srcRect/>
            <a:stretch>
              <a:fillRect/>
            </a:stretch>
          </p:blipFill>
          <p:spPr>
            <a:xfrm>
              <a:off x="1377726" y="0"/>
              <a:ext cx="7702622" cy="9080726"/>
            </a:xfrm>
            <a:prstGeom prst="rect">
              <a:avLst/>
            </a:prstGeom>
          </p:spPr>
        </p:pic>
        <p:pic>
          <p:nvPicPr>
            <p:cNvPr id="6" name="Picture 6"/>
            <p:cNvPicPr>
              <a:picLocks noChangeAspect="1"/>
            </p:cNvPicPr>
            <p:nvPr/>
          </p:nvPicPr>
          <p:blipFill>
            <a:blip r:embed="rId7"/>
            <a:srcRect/>
            <a:stretch>
              <a:fillRect/>
            </a:stretch>
          </p:blipFill>
          <p:spPr>
            <a:xfrm>
              <a:off x="0" y="8021531"/>
              <a:ext cx="2237031" cy="1165121"/>
            </a:xfrm>
            <a:prstGeom prst="rect">
              <a:avLst/>
            </a:prstGeom>
          </p:spPr>
        </p:pic>
      </p:grpSp>
      <p:sp>
        <p:nvSpPr>
          <p:cNvPr id="7" name="TextBox 7"/>
          <p:cNvSpPr txBox="1"/>
          <p:nvPr/>
        </p:nvSpPr>
        <p:spPr>
          <a:xfrm>
            <a:off x="1424037" y="990600"/>
            <a:ext cx="15416162" cy="756554"/>
          </a:xfrm>
          <a:prstGeom prst="rect">
            <a:avLst/>
          </a:prstGeom>
          <a:solidFill>
            <a:schemeClr val="accent4">
              <a:lumMod val="20000"/>
              <a:lumOff val="80000"/>
            </a:schemeClr>
          </a:solidFill>
        </p:spPr>
        <p:txBody>
          <a:bodyPr wrap="square" lIns="0" tIns="0" rIns="0" bIns="0" rtlCol="0" anchor="t">
            <a:spAutoFit/>
          </a:bodyPr>
          <a:lstStyle/>
          <a:p>
            <a:pPr algn="ctr">
              <a:lnSpc>
                <a:spcPts val="5999"/>
              </a:lnSpc>
            </a:pPr>
            <a:r>
              <a:rPr lang="en-US" sz="4999" dirty="0">
                <a:solidFill>
                  <a:srgbClr val="072E80"/>
                </a:solidFill>
                <a:latin typeface="Poppins Bold"/>
              </a:rPr>
              <a:t>WHAT'S A BEE LAB?</a:t>
            </a:r>
          </a:p>
        </p:txBody>
      </p:sp>
      <p:grpSp>
        <p:nvGrpSpPr>
          <p:cNvPr id="8" name="Group 8"/>
          <p:cNvGrpSpPr/>
          <p:nvPr/>
        </p:nvGrpSpPr>
        <p:grpSpPr>
          <a:xfrm>
            <a:off x="884886" y="2941161"/>
            <a:ext cx="5140878" cy="2513588"/>
            <a:chOff x="0" y="0"/>
            <a:chExt cx="6854504" cy="3351451"/>
          </a:xfrm>
        </p:grpSpPr>
        <p:sp>
          <p:nvSpPr>
            <p:cNvPr id="9" name="TextBox 9"/>
            <p:cNvSpPr txBox="1"/>
            <p:nvPr/>
          </p:nvSpPr>
          <p:spPr>
            <a:xfrm>
              <a:off x="914397" y="1198801"/>
              <a:ext cx="5940107" cy="2152650"/>
            </a:xfrm>
            <a:prstGeom prst="rect">
              <a:avLst/>
            </a:prstGeom>
          </p:spPr>
          <p:txBody>
            <a:bodyPr lIns="0" tIns="0" rIns="0" bIns="0" rtlCol="0" anchor="t">
              <a:spAutoFit/>
            </a:bodyPr>
            <a:lstStyle/>
            <a:p>
              <a:pPr algn="just">
                <a:lnSpc>
                  <a:spcPts val="2160"/>
                </a:lnSpc>
              </a:pPr>
              <a:r>
                <a:rPr lang="en-US" sz="1800">
                  <a:solidFill>
                    <a:srgbClr val="000000"/>
                  </a:solidFill>
                  <a:latin typeface="Poppins"/>
                </a:rPr>
                <a:t>BEE lab is basically emerging ways to discuss and schedule the various aspects of the business involving most serious to most common decisions with the help of every small fact surrounding you</a:t>
              </a:r>
            </a:p>
          </p:txBody>
        </p:sp>
        <p:sp>
          <p:nvSpPr>
            <p:cNvPr id="10" name="TextBox 10"/>
            <p:cNvSpPr txBox="1"/>
            <p:nvPr/>
          </p:nvSpPr>
          <p:spPr>
            <a:xfrm>
              <a:off x="0" y="-28575"/>
              <a:ext cx="6854504" cy="1120775"/>
            </a:xfrm>
            <a:prstGeom prst="rect">
              <a:avLst/>
            </a:prstGeom>
          </p:spPr>
          <p:txBody>
            <a:bodyPr lIns="0" tIns="0" rIns="0" bIns="0" rtlCol="0" anchor="t">
              <a:spAutoFit/>
            </a:bodyPr>
            <a:lstStyle/>
            <a:p>
              <a:pPr algn="r">
                <a:lnSpc>
                  <a:spcPts val="3239"/>
                </a:lnSpc>
              </a:pPr>
              <a:r>
                <a:rPr lang="en-US" sz="2699" spc="-67">
                  <a:solidFill>
                    <a:srgbClr val="072E80"/>
                  </a:solidFill>
                  <a:latin typeface="Poppins Bold"/>
                </a:rPr>
                <a:t> STREAMLINING BUSINESS DECISION MAKING</a:t>
              </a:r>
            </a:p>
          </p:txBody>
        </p:sp>
      </p:grpSp>
      <p:grpSp>
        <p:nvGrpSpPr>
          <p:cNvPr id="11" name="Group 11"/>
          <p:cNvGrpSpPr/>
          <p:nvPr/>
        </p:nvGrpSpPr>
        <p:grpSpPr>
          <a:xfrm>
            <a:off x="12264691" y="3350736"/>
            <a:ext cx="4455080" cy="2370713"/>
            <a:chOff x="0" y="0"/>
            <a:chExt cx="5940107" cy="3160951"/>
          </a:xfrm>
        </p:grpSpPr>
        <p:sp>
          <p:nvSpPr>
            <p:cNvPr id="12" name="TextBox 12"/>
            <p:cNvSpPr txBox="1"/>
            <p:nvPr/>
          </p:nvSpPr>
          <p:spPr>
            <a:xfrm>
              <a:off x="0" y="652701"/>
              <a:ext cx="5940107" cy="2508250"/>
            </a:xfrm>
            <a:prstGeom prst="rect">
              <a:avLst/>
            </a:prstGeom>
          </p:spPr>
          <p:txBody>
            <a:bodyPr lIns="0" tIns="0" rIns="0" bIns="0" rtlCol="0" anchor="t">
              <a:spAutoFit/>
            </a:bodyPr>
            <a:lstStyle/>
            <a:p>
              <a:pPr algn="just">
                <a:lnSpc>
                  <a:spcPts val="2160"/>
                </a:lnSpc>
              </a:pPr>
              <a:r>
                <a:rPr lang="en-US" sz="1800">
                  <a:solidFill>
                    <a:srgbClr val="000000"/>
                  </a:solidFill>
                  <a:latin typeface="Poppins"/>
                </a:rPr>
                <a:t>There is a huge screen on one of the edges of the BEE LAB, which can be used as a display or a whiteboard, or a  bee board. This multifunctional gadget allows the analyst to enhance his pitch to explain his research to the company's officials in charge</a:t>
              </a:r>
            </a:p>
          </p:txBody>
        </p:sp>
        <p:sp>
          <p:nvSpPr>
            <p:cNvPr id="13" name="TextBox 13"/>
            <p:cNvSpPr txBox="1"/>
            <p:nvPr/>
          </p:nvSpPr>
          <p:spPr>
            <a:xfrm>
              <a:off x="0" y="-28575"/>
              <a:ext cx="5100467" cy="574675"/>
            </a:xfrm>
            <a:prstGeom prst="rect">
              <a:avLst/>
            </a:prstGeom>
          </p:spPr>
          <p:txBody>
            <a:bodyPr lIns="0" tIns="0" rIns="0" bIns="0" rtlCol="0" anchor="t">
              <a:spAutoFit/>
            </a:bodyPr>
            <a:lstStyle/>
            <a:p>
              <a:pPr>
                <a:lnSpc>
                  <a:spcPts val="3239"/>
                </a:lnSpc>
              </a:pPr>
              <a:r>
                <a:rPr lang="en-US" sz="2699" spc="-67">
                  <a:solidFill>
                    <a:srgbClr val="072E80"/>
                  </a:solidFill>
                  <a:latin typeface="Poppins Bold"/>
                </a:rPr>
                <a:t>BEE LAB SCREEN</a:t>
              </a:r>
            </a:p>
          </p:txBody>
        </p:sp>
      </p:grpSp>
      <p:grpSp>
        <p:nvGrpSpPr>
          <p:cNvPr id="14" name="Group 14"/>
          <p:cNvGrpSpPr/>
          <p:nvPr/>
        </p:nvGrpSpPr>
        <p:grpSpPr>
          <a:xfrm>
            <a:off x="1424037" y="6247875"/>
            <a:ext cx="4601727" cy="2371725"/>
            <a:chOff x="0" y="0"/>
            <a:chExt cx="6135636" cy="3162300"/>
          </a:xfrm>
        </p:grpSpPr>
        <p:sp>
          <p:nvSpPr>
            <p:cNvPr id="15" name="TextBox 15"/>
            <p:cNvSpPr txBox="1"/>
            <p:nvPr/>
          </p:nvSpPr>
          <p:spPr>
            <a:xfrm>
              <a:off x="195529" y="654050"/>
              <a:ext cx="5940107" cy="2508250"/>
            </a:xfrm>
            <a:prstGeom prst="rect">
              <a:avLst/>
            </a:prstGeom>
          </p:spPr>
          <p:txBody>
            <a:bodyPr lIns="0" tIns="0" rIns="0" bIns="0" rtlCol="0" anchor="t">
              <a:spAutoFit/>
            </a:bodyPr>
            <a:lstStyle/>
            <a:p>
              <a:pPr algn="just">
                <a:lnSpc>
                  <a:spcPts val="2160"/>
                </a:lnSpc>
              </a:pPr>
              <a:r>
                <a:rPr lang="en-US" sz="1800">
                  <a:solidFill>
                    <a:srgbClr val="000000"/>
                  </a:solidFill>
                  <a:latin typeface="Poppins"/>
                </a:rPr>
                <a:t>BEE LAB consists of walls that have 2 bee boards on them. These give the analyst the to focus not only on a single part that can affect but also opens the door to relate these terms as a business needs to develop in terms of decisions</a:t>
              </a:r>
            </a:p>
          </p:txBody>
        </p:sp>
        <p:sp>
          <p:nvSpPr>
            <p:cNvPr id="16" name="TextBox 16"/>
            <p:cNvSpPr txBox="1"/>
            <p:nvPr/>
          </p:nvSpPr>
          <p:spPr>
            <a:xfrm>
              <a:off x="0" y="-28575"/>
              <a:ext cx="6135636" cy="574675"/>
            </a:xfrm>
            <a:prstGeom prst="rect">
              <a:avLst/>
            </a:prstGeom>
          </p:spPr>
          <p:txBody>
            <a:bodyPr lIns="0" tIns="0" rIns="0" bIns="0" rtlCol="0" anchor="t">
              <a:spAutoFit/>
            </a:bodyPr>
            <a:lstStyle/>
            <a:p>
              <a:pPr algn="r">
                <a:lnSpc>
                  <a:spcPts val="3239"/>
                </a:lnSpc>
              </a:pPr>
              <a:r>
                <a:rPr lang="en-US" sz="2699" spc="-67">
                  <a:solidFill>
                    <a:srgbClr val="072E80"/>
                  </a:solidFill>
                  <a:latin typeface="Poppins Bold"/>
                </a:rPr>
                <a:t>BEE LAB BOARDS</a:t>
              </a:r>
            </a:p>
          </p:txBody>
        </p:sp>
      </p:grpSp>
      <p:grpSp>
        <p:nvGrpSpPr>
          <p:cNvPr id="17" name="Group 17"/>
          <p:cNvGrpSpPr/>
          <p:nvPr/>
        </p:nvGrpSpPr>
        <p:grpSpPr>
          <a:xfrm>
            <a:off x="12264691" y="6247875"/>
            <a:ext cx="4455080" cy="2905125"/>
            <a:chOff x="0" y="0"/>
            <a:chExt cx="5940107" cy="3873500"/>
          </a:xfrm>
        </p:grpSpPr>
        <p:sp>
          <p:nvSpPr>
            <p:cNvPr id="18" name="TextBox 18"/>
            <p:cNvSpPr txBox="1"/>
            <p:nvPr/>
          </p:nvSpPr>
          <p:spPr>
            <a:xfrm>
              <a:off x="0" y="654050"/>
              <a:ext cx="5940107" cy="3219450"/>
            </a:xfrm>
            <a:prstGeom prst="rect">
              <a:avLst/>
            </a:prstGeom>
          </p:spPr>
          <p:txBody>
            <a:bodyPr lIns="0" tIns="0" rIns="0" bIns="0" rtlCol="0" anchor="t">
              <a:spAutoFit/>
            </a:bodyPr>
            <a:lstStyle/>
            <a:p>
              <a:pPr algn="just">
                <a:lnSpc>
                  <a:spcPts val="2160"/>
                </a:lnSpc>
              </a:pPr>
              <a:r>
                <a:rPr lang="en-US" sz="1800">
                  <a:solidFill>
                    <a:srgbClr val="000000"/>
                  </a:solidFill>
                  <a:latin typeface="Poppins"/>
                </a:rPr>
                <a:t>A table kept in the middle in the exact shape of the bee lab (i.e. hexagon) with a printed bee star on it makes the brainstorming sessions more interactive and useful this table is provided along with the BEE kit which is a bag that carries every small requirement that analyst can have during his research</a:t>
              </a:r>
            </a:p>
          </p:txBody>
        </p:sp>
        <p:sp>
          <p:nvSpPr>
            <p:cNvPr id="19" name="TextBox 19"/>
            <p:cNvSpPr txBox="1"/>
            <p:nvPr/>
          </p:nvSpPr>
          <p:spPr>
            <a:xfrm>
              <a:off x="0" y="-28575"/>
              <a:ext cx="5100467" cy="574675"/>
            </a:xfrm>
            <a:prstGeom prst="rect">
              <a:avLst/>
            </a:prstGeom>
          </p:spPr>
          <p:txBody>
            <a:bodyPr lIns="0" tIns="0" rIns="0" bIns="0" rtlCol="0" anchor="t">
              <a:spAutoFit/>
            </a:bodyPr>
            <a:lstStyle/>
            <a:p>
              <a:pPr>
                <a:lnSpc>
                  <a:spcPts val="3239"/>
                </a:lnSpc>
              </a:pPr>
              <a:r>
                <a:rPr lang="en-US" sz="2699" spc="-67">
                  <a:solidFill>
                    <a:srgbClr val="072E80"/>
                  </a:solidFill>
                  <a:latin typeface="Poppins Bold"/>
                </a:rPr>
                <a:t>BEE LAB TABLE</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25570" y="6522749"/>
            <a:ext cx="3825350" cy="2735551"/>
            <a:chOff x="0" y="0"/>
            <a:chExt cx="5100467" cy="3647401"/>
          </a:xfrm>
        </p:grpSpPr>
        <p:grpSp>
          <p:nvGrpSpPr>
            <p:cNvPr id="3" name="Group 3"/>
            <p:cNvGrpSpPr/>
            <p:nvPr/>
          </p:nvGrpSpPr>
          <p:grpSpPr>
            <a:xfrm>
              <a:off x="1016004" y="0"/>
              <a:ext cx="1931486" cy="1958301"/>
              <a:chOff x="0" y="0"/>
              <a:chExt cx="701461" cy="711200"/>
            </a:xfrm>
          </p:grpSpPr>
          <p:sp>
            <p:nvSpPr>
              <p:cNvPr id="4" name="Freeform 4"/>
              <p:cNvSpPr/>
              <p:nvPr/>
            </p:nvSpPr>
            <p:spPr>
              <a:xfrm>
                <a:off x="0" y="0"/>
                <a:ext cx="701461" cy="711200"/>
              </a:xfrm>
              <a:custGeom>
                <a:avLst/>
                <a:gdLst/>
                <a:ahLst/>
                <a:cxnLst/>
                <a:rect l="l" t="t" r="r" b="b"/>
                <a:pathLst>
                  <a:path w="701461" h="711200">
                    <a:moveTo>
                      <a:pt x="350731" y="0"/>
                    </a:moveTo>
                    <a:lnTo>
                      <a:pt x="701461" y="711200"/>
                    </a:lnTo>
                    <a:lnTo>
                      <a:pt x="0" y="711200"/>
                    </a:lnTo>
                    <a:lnTo>
                      <a:pt x="350731" y="0"/>
                    </a:lnTo>
                    <a:close/>
                  </a:path>
                </a:pathLst>
              </a:custGeom>
              <a:solidFill>
                <a:srgbClr val="072E80"/>
              </a:solidFill>
              <a:ln>
                <a:noFill/>
              </a:ln>
            </p:spPr>
          </p:sp>
          <p:sp>
            <p:nvSpPr>
              <p:cNvPr id="5" name="TextBox 5"/>
              <p:cNvSpPr txBox="1"/>
              <p:nvPr/>
            </p:nvSpPr>
            <p:spPr>
              <a:xfrm>
                <a:off x="127000" y="273050"/>
                <a:ext cx="558800" cy="387350"/>
              </a:xfrm>
              <a:prstGeom prst="rect">
                <a:avLst/>
              </a:prstGeom>
            </p:spPr>
            <p:txBody>
              <a:bodyPr lIns="50800" tIns="50800" rIns="50800" bIns="50800" rtlCol="0" anchor="ctr"/>
              <a:lstStyle/>
              <a:p>
                <a:pPr marL="0" lvl="0" indent="0" algn="ctr">
                  <a:lnSpc>
                    <a:spcPts val="2353"/>
                  </a:lnSpc>
                  <a:spcBef>
                    <a:spcPct val="0"/>
                  </a:spcBef>
                </a:pPr>
                <a:endParaRPr/>
              </a:p>
            </p:txBody>
          </p:sp>
        </p:grpSp>
        <p:grpSp>
          <p:nvGrpSpPr>
            <p:cNvPr id="6" name="Group 6"/>
            <p:cNvGrpSpPr/>
            <p:nvPr/>
          </p:nvGrpSpPr>
          <p:grpSpPr>
            <a:xfrm>
              <a:off x="1981747" y="0"/>
              <a:ext cx="1556598" cy="1958301"/>
              <a:chOff x="0" y="0"/>
              <a:chExt cx="1873398" cy="2356857"/>
            </a:xfrm>
          </p:grpSpPr>
          <p:sp>
            <p:nvSpPr>
              <p:cNvPr id="7" name="Freeform 7"/>
              <p:cNvSpPr/>
              <p:nvPr/>
            </p:nvSpPr>
            <p:spPr>
              <a:xfrm>
                <a:off x="0" y="0"/>
                <a:ext cx="1873398" cy="2356857"/>
              </a:xfrm>
              <a:custGeom>
                <a:avLst/>
                <a:gdLst/>
                <a:ahLst/>
                <a:cxnLst/>
                <a:rect l="l" t="t" r="r" b="b"/>
                <a:pathLst>
                  <a:path w="1873398" h="2356857">
                    <a:moveTo>
                      <a:pt x="0" y="0"/>
                    </a:moveTo>
                    <a:lnTo>
                      <a:pt x="1873398" y="0"/>
                    </a:lnTo>
                    <a:lnTo>
                      <a:pt x="1873398" y="2356857"/>
                    </a:lnTo>
                    <a:lnTo>
                      <a:pt x="0" y="2356857"/>
                    </a:lnTo>
                    <a:close/>
                  </a:path>
                </a:pathLst>
              </a:custGeom>
              <a:solidFill>
                <a:srgbClr val="072E80"/>
              </a:solidFill>
              <a:ln>
                <a:noFill/>
              </a:ln>
            </p:spPr>
          </p:sp>
          <p:sp>
            <p:nvSpPr>
              <p:cNvPr id="8" name="TextBox 8"/>
              <p:cNvSpPr txBox="1"/>
              <p:nvPr/>
            </p:nvSpPr>
            <p:spPr>
              <a:xfrm>
                <a:off x="0" y="-57150"/>
                <a:ext cx="812800" cy="869950"/>
              </a:xfrm>
              <a:prstGeom prst="rect">
                <a:avLst/>
              </a:prstGeom>
            </p:spPr>
            <p:txBody>
              <a:bodyPr lIns="50800" tIns="50800" rIns="50800" bIns="50800" rtlCol="0" anchor="ctr"/>
              <a:lstStyle/>
              <a:p>
                <a:pPr marL="0" lvl="0" indent="0" algn="ctr">
                  <a:lnSpc>
                    <a:spcPts val="2353"/>
                  </a:lnSpc>
                  <a:spcBef>
                    <a:spcPct val="0"/>
                  </a:spcBef>
                </a:pPr>
                <a:endParaRPr/>
              </a:p>
            </p:txBody>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838086" y="238136"/>
              <a:ext cx="1482030" cy="1482030"/>
            </a:xfrm>
            <a:prstGeom prst="rect">
              <a:avLst/>
            </a:prstGeom>
          </p:spPr>
        </p:pic>
        <p:sp>
          <p:nvSpPr>
            <p:cNvPr id="10" name="TextBox 10"/>
            <p:cNvSpPr txBox="1"/>
            <p:nvPr/>
          </p:nvSpPr>
          <p:spPr>
            <a:xfrm>
              <a:off x="0" y="2459951"/>
              <a:ext cx="5100467" cy="1187450"/>
            </a:xfrm>
            <a:prstGeom prst="rect">
              <a:avLst/>
            </a:prstGeom>
          </p:spPr>
          <p:txBody>
            <a:bodyPr lIns="0" tIns="0" rIns="0" bIns="0" rtlCol="0" anchor="t">
              <a:spAutoFit/>
            </a:bodyPr>
            <a:lstStyle/>
            <a:p>
              <a:pPr algn="ctr">
                <a:lnSpc>
                  <a:spcPts val="3479"/>
                </a:lnSpc>
              </a:pPr>
              <a:r>
                <a:rPr lang="en-US" sz="2899" spc="-72">
                  <a:solidFill>
                    <a:srgbClr val="072E80"/>
                  </a:solidFill>
                  <a:latin typeface="Poppins Bold"/>
                </a:rPr>
                <a:t>Article Reading And Brain Storming</a:t>
              </a:r>
            </a:p>
          </p:txBody>
        </p:sp>
      </p:grpSp>
      <p:grpSp>
        <p:nvGrpSpPr>
          <p:cNvPr id="11" name="Group 11"/>
          <p:cNvGrpSpPr/>
          <p:nvPr/>
        </p:nvGrpSpPr>
        <p:grpSpPr>
          <a:xfrm>
            <a:off x="4990038" y="2813847"/>
            <a:ext cx="3825350" cy="3124487"/>
            <a:chOff x="0" y="0"/>
            <a:chExt cx="5100467" cy="4165982"/>
          </a:xfrm>
        </p:grpSpPr>
        <p:grpSp>
          <p:nvGrpSpPr>
            <p:cNvPr id="12" name="Group 12"/>
            <p:cNvGrpSpPr/>
            <p:nvPr/>
          </p:nvGrpSpPr>
          <p:grpSpPr>
            <a:xfrm>
              <a:off x="1289063" y="0"/>
              <a:ext cx="1931486" cy="1958301"/>
              <a:chOff x="0" y="0"/>
              <a:chExt cx="701461" cy="711200"/>
            </a:xfrm>
          </p:grpSpPr>
          <p:sp>
            <p:nvSpPr>
              <p:cNvPr id="13" name="Freeform 13"/>
              <p:cNvSpPr/>
              <p:nvPr/>
            </p:nvSpPr>
            <p:spPr>
              <a:xfrm>
                <a:off x="0" y="0"/>
                <a:ext cx="701461" cy="711200"/>
              </a:xfrm>
              <a:custGeom>
                <a:avLst/>
                <a:gdLst/>
                <a:ahLst/>
                <a:cxnLst/>
                <a:rect l="l" t="t" r="r" b="b"/>
                <a:pathLst>
                  <a:path w="701461" h="711200">
                    <a:moveTo>
                      <a:pt x="350731" y="0"/>
                    </a:moveTo>
                    <a:lnTo>
                      <a:pt x="701461" y="711200"/>
                    </a:lnTo>
                    <a:lnTo>
                      <a:pt x="0" y="711200"/>
                    </a:lnTo>
                    <a:lnTo>
                      <a:pt x="350731" y="0"/>
                    </a:lnTo>
                    <a:close/>
                  </a:path>
                </a:pathLst>
              </a:custGeom>
              <a:solidFill>
                <a:srgbClr val="072E80"/>
              </a:solidFill>
              <a:ln>
                <a:noFill/>
              </a:ln>
            </p:spPr>
          </p:sp>
          <p:sp>
            <p:nvSpPr>
              <p:cNvPr id="14" name="TextBox 14"/>
              <p:cNvSpPr txBox="1"/>
              <p:nvPr/>
            </p:nvSpPr>
            <p:spPr>
              <a:xfrm>
                <a:off x="127000" y="273050"/>
                <a:ext cx="558800" cy="387350"/>
              </a:xfrm>
              <a:prstGeom prst="rect">
                <a:avLst/>
              </a:prstGeom>
            </p:spPr>
            <p:txBody>
              <a:bodyPr lIns="50800" tIns="50800" rIns="50800" bIns="50800" rtlCol="0" anchor="ctr"/>
              <a:lstStyle/>
              <a:p>
                <a:pPr marL="0" lvl="0" indent="0" algn="ctr">
                  <a:lnSpc>
                    <a:spcPts val="2353"/>
                  </a:lnSpc>
                  <a:spcBef>
                    <a:spcPct val="0"/>
                  </a:spcBef>
                </a:pPr>
                <a:endParaRPr/>
              </a:p>
            </p:txBody>
          </p:sp>
        </p:grpSp>
        <p:grpSp>
          <p:nvGrpSpPr>
            <p:cNvPr id="15" name="Group 15"/>
            <p:cNvGrpSpPr/>
            <p:nvPr/>
          </p:nvGrpSpPr>
          <p:grpSpPr>
            <a:xfrm>
              <a:off x="2254806" y="0"/>
              <a:ext cx="1556598" cy="1958301"/>
              <a:chOff x="0" y="0"/>
              <a:chExt cx="1873398" cy="2356857"/>
            </a:xfrm>
          </p:grpSpPr>
          <p:sp>
            <p:nvSpPr>
              <p:cNvPr id="16" name="Freeform 16"/>
              <p:cNvSpPr/>
              <p:nvPr/>
            </p:nvSpPr>
            <p:spPr>
              <a:xfrm>
                <a:off x="0" y="0"/>
                <a:ext cx="1873398" cy="2356857"/>
              </a:xfrm>
              <a:custGeom>
                <a:avLst/>
                <a:gdLst/>
                <a:ahLst/>
                <a:cxnLst/>
                <a:rect l="l" t="t" r="r" b="b"/>
                <a:pathLst>
                  <a:path w="1873398" h="2356857">
                    <a:moveTo>
                      <a:pt x="0" y="0"/>
                    </a:moveTo>
                    <a:lnTo>
                      <a:pt x="1873398" y="0"/>
                    </a:lnTo>
                    <a:lnTo>
                      <a:pt x="1873398" y="2356857"/>
                    </a:lnTo>
                    <a:lnTo>
                      <a:pt x="0" y="2356857"/>
                    </a:lnTo>
                    <a:close/>
                  </a:path>
                </a:pathLst>
              </a:custGeom>
              <a:solidFill>
                <a:srgbClr val="072E80"/>
              </a:solidFill>
              <a:ln>
                <a:noFill/>
              </a:ln>
            </p:spPr>
          </p:sp>
          <p:sp>
            <p:nvSpPr>
              <p:cNvPr id="17" name="TextBox 17"/>
              <p:cNvSpPr txBox="1"/>
              <p:nvPr/>
            </p:nvSpPr>
            <p:spPr>
              <a:xfrm>
                <a:off x="0" y="-57150"/>
                <a:ext cx="812800" cy="869950"/>
              </a:xfrm>
              <a:prstGeom prst="rect">
                <a:avLst/>
              </a:prstGeom>
            </p:spPr>
            <p:txBody>
              <a:bodyPr lIns="50800" tIns="50800" rIns="50800" bIns="50800" rtlCol="0" anchor="ctr"/>
              <a:lstStyle/>
              <a:p>
                <a:pPr marL="0" lvl="0" indent="0" algn="ctr">
                  <a:lnSpc>
                    <a:spcPts val="2353"/>
                  </a:lnSpc>
                  <a:spcBef>
                    <a:spcPct val="0"/>
                  </a:spcBef>
                </a:pPr>
                <a:endParaRPr/>
              </a:p>
            </p:txBody>
          </p:sp>
        </p:grpSp>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204243" y="295068"/>
              <a:ext cx="1366312" cy="1425098"/>
            </a:xfrm>
            <a:prstGeom prst="rect">
              <a:avLst/>
            </a:prstGeom>
          </p:spPr>
        </p:pic>
        <p:sp>
          <p:nvSpPr>
            <p:cNvPr id="19" name="TextBox 19"/>
            <p:cNvSpPr txBox="1"/>
            <p:nvPr/>
          </p:nvSpPr>
          <p:spPr>
            <a:xfrm>
              <a:off x="0" y="2394332"/>
              <a:ext cx="5100467" cy="1771650"/>
            </a:xfrm>
            <a:prstGeom prst="rect">
              <a:avLst/>
            </a:prstGeom>
          </p:spPr>
          <p:txBody>
            <a:bodyPr lIns="0" tIns="0" rIns="0" bIns="0" rtlCol="0" anchor="t">
              <a:spAutoFit/>
            </a:bodyPr>
            <a:lstStyle/>
            <a:p>
              <a:pPr algn="ctr">
                <a:lnSpc>
                  <a:spcPts val="3479"/>
                </a:lnSpc>
              </a:pPr>
              <a:r>
                <a:rPr lang="en-US" sz="2899" spc="-72">
                  <a:solidFill>
                    <a:srgbClr val="072E80"/>
                  </a:solidFill>
                  <a:latin typeface="Poppins Bold"/>
                </a:rPr>
                <a:t>Introduction to Tools of Business Modelling</a:t>
              </a:r>
            </a:p>
          </p:txBody>
        </p:sp>
      </p:grpSp>
      <p:grpSp>
        <p:nvGrpSpPr>
          <p:cNvPr id="20" name="Group 20"/>
          <p:cNvGrpSpPr/>
          <p:nvPr/>
        </p:nvGrpSpPr>
        <p:grpSpPr>
          <a:xfrm>
            <a:off x="13955187" y="2813847"/>
            <a:ext cx="3825350" cy="2733774"/>
            <a:chOff x="0" y="0"/>
            <a:chExt cx="5100467" cy="3645032"/>
          </a:xfrm>
        </p:grpSpPr>
        <p:grpSp>
          <p:nvGrpSpPr>
            <p:cNvPr id="21" name="Group 21"/>
            <p:cNvGrpSpPr/>
            <p:nvPr/>
          </p:nvGrpSpPr>
          <p:grpSpPr>
            <a:xfrm>
              <a:off x="1289063" y="0"/>
              <a:ext cx="1931486" cy="1958301"/>
              <a:chOff x="0" y="0"/>
              <a:chExt cx="701461" cy="711200"/>
            </a:xfrm>
          </p:grpSpPr>
          <p:sp>
            <p:nvSpPr>
              <p:cNvPr id="22" name="Freeform 22"/>
              <p:cNvSpPr/>
              <p:nvPr/>
            </p:nvSpPr>
            <p:spPr>
              <a:xfrm>
                <a:off x="0" y="0"/>
                <a:ext cx="701461" cy="711200"/>
              </a:xfrm>
              <a:custGeom>
                <a:avLst/>
                <a:gdLst/>
                <a:ahLst/>
                <a:cxnLst/>
                <a:rect l="l" t="t" r="r" b="b"/>
                <a:pathLst>
                  <a:path w="701461" h="711200">
                    <a:moveTo>
                      <a:pt x="350731" y="0"/>
                    </a:moveTo>
                    <a:lnTo>
                      <a:pt x="701461" y="711200"/>
                    </a:lnTo>
                    <a:lnTo>
                      <a:pt x="0" y="711200"/>
                    </a:lnTo>
                    <a:lnTo>
                      <a:pt x="350731" y="0"/>
                    </a:lnTo>
                    <a:close/>
                  </a:path>
                </a:pathLst>
              </a:custGeom>
              <a:solidFill>
                <a:srgbClr val="072E80"/>
              </a:solidFill>
              <a:ln>
                <a:noFill/>
              </a:ln>
            </p:spPr>
          </p:sp>
          <p:sp>
            <p:nvSpPr>
              <p:cNvPr id="23" name="TextBox 23"/>
              <p:cNvSpPr txBox="1"/>
              <p:nvPr/>
            </p:nvSpPr>
            <p:spPr>
              <a:xfrm>
                <a:off x="127000" y="273050"/>
                <a:ext cx="558800" cy="387350"/>
              </a:xfrm>
              <a:prstGeom prst="rect">
                <a:avLst/>
              </a:prstGeom>
            </p:spPr>
            <p:txBody>
              <a:bodyPr lIns="50800" tIns="50800" rIns="50800" bIns="50800" rtlCol="0" anchor="ctr"/>
              <a:lstStyle/>
              <a:p>
                <a:pPr marL="0" lvl="0" indent="0" algn="ctr">
                  <a:lnSpc>
                    <a:spcPts val="2353"/>
                  </a:lnSpc>
                  <a:spcBef>
                    <a:spcPct val="0"/>
                  </a:spcBef>
                </a:pPr>
                <a:endParaRPr/>
              </a:p>
            </p:txBody>
          </p:sp>
        </p:grpSp>
        <p:grpSp>
          <p:nvGrpSpPr>
            <p:cNvPr id="24" name="Group 24"/>
            <p:cNvGrpSpPr/>
            <p:nvPr/>
          </p:nvGrpSpPr>
          <p:grpSpPr>
            <a:xfrm>
              <a:off x="2254806" y="0"/>
              <a:ext cx="1556598" cy="1958301"/>
              <a:chOff x="0" y="0"/>
              <a:chExt cx="1873398" cy="2356857"/>
            </a:xfrm>
          </p:grpSpPr>
          <p:sp>
            <p:nvSpPr>
              <p:cNvPr id="25" name="Freeform 25"/>
              <p:cNvSpPr/>
              <p:nvPr/>
            </p:nvSpPr>
            <p:spPr>
              <a:xfrm>
                <a:off x="0" y="0"/>
                <a:ext cx="1873398" cy="2356857"/>
              </a:xfrm>
              <a:custGeom>
                <a:avLst/>
                <a:gdLst/>
                <a:ahLst/>
                <a:cxnLst/>
                <a:rect l="l" t="t" r="r" b="b"/>
                <a:pathLst>
                  <a:path w="1873398" h="2356857">
                    <a:moveTo>
                      <a:pt x="0" y="0"/>
                    </a:moveTo>
                    <a:lnTo>
                      <a:pt x="1873398" y="0"/>
                    </a:lnTo>
                    <a:lnTo>
                      <a:pt x="1873398" y="2356857"/>
                    </a:lnTo>
                    <a:lnTo>
                      <a:pt x="0" y="2356857"/>
                    </a:lnTo>
                    <a:close/>
                  </a:path>
                </a:pathLst>
              </a:custGeom>
              <a:solidFill>
                <a:srgbClr val="072E80"/>
              </a:solidFill>
              <a:ln>
                <a:noFill/>
              </a:ln>
            </p:spPr>
          </p:sp>
          <p:sp>
            <p:nvSpPr>
              <p:cNvPr id="26" name="TextBox 26"/>
              <p:cNvSpPr txBox="1"/>
              <p:nvPr/>
            </p:nvSpPr>
            <p:spPr>
              <a:xfrm>
                <a:off x="0" y="-57150"/>
                <a:ext cx="812800" cy="869950"/>
              </a:xfrm>
              <a:prstGeom prst="rect">
                <a:avLst/>
              </a:prstGeom>
            </p:spPr>
            <p:txBody>
              <a:bodyPr lIns="50800" tIns="50800" rIns="50800" bIns="50800" rtlCol="0" anchor="ctr"/>
              <a:lstStyle/>
              <a:p>
                <a:pPr marL="0" lvl="0" indent="0" algn="ctr">
                  <a:lnSpc>
                    <a:spcPts val="2353"/>
                  </a:lnSpc>
                  <a:spcBef>
                    <a:spcPct val="0"/>
                  </a:spcBef>
                </a:pPr>
                <a:endParaRPr/>
              </a:p>
            </p:txBody>
          </p:sp>
        </p:grpSp>
        <p:pic>
          <p:nvPicPr>
            <p:cNvPr id="27" name="Picture 2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191543" y="317632"/>
              <a:ext cx="1402533" cy="1402533"/>
            </a:xfrm>
            <a:prstGeom prst="rect">
              <a:avLst/>
            </a:prstGeom>
          </p:spPr>
        </p:pic>
        <p:sp>
          <p:nvSpPr>
            <p:cNvPr id="28" name="TextBox 28"/>
            <p:cNvSpPr txBox="1"/>
            <p:nvPr/>
          </p:nvSpPr>
          <p:spPr>
            <a:xfrm>
              <a:off x="0" y="2457582"/>
              <a:ext cx="5100467" cy="1187450"/>
            </a:xfrm>
            <a:prstGeom prst="rect">
              <a:avLst/>
            </a:prstGeom>
          </p:spPr>
          <p:txBody>
            <a:bodyPr lIns="0" tIns="0" rIns="0" bIns="0" rtlCol="0" anchor="t">
              <a:spAutoFit/>
            </a:bodyPr>
            <a:lstStyle/>
            <a:p>
              <a:pPr algn="ctr">
                <a:lnSpc>
                  <a:spcPts val="3479"/>
                </a:lnSpc>
              </a:pPr>
              <a:r>
                <a:rPr lang="en-US" sz="2899" spc="-72">
                  <a:solidFill>
                    <a:srgbClr val="072E80"/>
                  </a:solidFill>
                  <a:latin typeface="Poppins Bold"/>
                </a:rPr>
                <a:t>Green Business Visits</a:t>
              </a:r>
            </a:p>
          </p:txBody>
        </p:sp>
      </p:grpSp>
      <p:grpSp>
        <p:nvGrpSpPr>
          <p:cNvPr id="29" name="Group 29"/>
          <p:cNvGrpSpPr/>
          <p:nvPr/>
        </p:nvGrpSpPr>
        <p:grpSpPr>
          <a:xfrm>
            <a:off x="507463" y="2813847"/>
            <a:ext cx="3825350" cy="2733774"/>
            <a:chOff x="0" y="0"/>
            <a:chExt cx="5100467" cy="3645032"/>
          </a:xfrm>
        </p:grpSpPr>
        <p:grpSp>
          <p:nvGrpSpPr>
            <p:cNvPr id="30" name="Group 30"/>
            <p:cNvGrpSpPr/>
            <p:nvPr/>
          </p:nvGrpSpPr>
          <p:grpSpPr>
            <a:xfrm>
              <a:off x="1289063" y="0"/>
              <a:ext cx="1931486" cy="1958301"/>
              <a:chOff x="0" y="0"/>
              <a:chExt cx="701461" cy="711200"/>
            </a:xfrm>
          </p:grpSpPr>
          <p:sp>
            <p:nvSpPr>
              <p:cNvPr id="31" name="Freeform 31"/>
              <p:cNvSpPr/>
              <p:nvPr/>
            </p:nvSpPr>
            <p:spPr>
              <a:xfrm>
                <a:off x="0" y="0"/>
                <a:ext cx="701461" cy="711200"/>
              </a:xfrm>
              <a:custGeom>
                <a:avLst/>
                <a:gdLst/>
                <a:ahLst/>
                <a:cxnLst/>
                <a:rect l="l" t="t" r="r" b="b"/>
                <a:pathLst>
                  <a:path w="701461" h="711200">
                    <a:moveTo>
                      <a:pt x="350731" y="0"/>
                    </a:moveTo>
                    <a:lnTo>
                      <a:pt x="701461" y="711200"/>
                    </a:lnTo>
                    <a:lnTo>
                      <a:pt x="0" y="711200"/>
                    </a:lnTo>
                    <a:lnTo>
                      <a:pt x="350731" y="0"/>
                    </a:lnTo>
                    <a:close/>
                  </a:path>
                </a:pathLst>
              </a:custGeom>
              <a:solidFill>
                <a:srgbClr val="072E80"/>
              </a:solidFill>
              <a:ln>
                <a:noFill/>
              </a:ln>
            </p:spPr>
          </p:sp>
          <p:sp>
            <p:nvSpPr>
              <p:cNvPr id="32" name="TextBox 32"/>
              <p:cNvSpPr txBox="1"/>
              <p:nvPr/>
            </p:nvSpPr>
            <p:spPr>
              <a:xfrm>
                <a:off x="127000" y="273050"/>
                <a:ext cx="558800" cy="387350"/>
              </a:xfrm>
              <a:prstGeom prst="rect">
                <a:avLst/>
              </a:prstGeom>
            </p:spPr>
            <p:txBody>
              <a:bodyPr lIns="50800" tIns="50800" rIns="50800" bIns="50800" rtlCol="0" anchor="ctr"/>
              <a:lstStyle/>
              <a:p>
                <a:pPr marL="0" lvl="0" indent="0" algn="ctr">
                  <a:lnSpc>
                    <a:spcPts val="2353"/>
                  </a:lnSpc>
                  <a:spcBef>
                    <a:spcPct val="0"/>
                  </a:spcBef>
                </a:pPr>
                <a:endParaRPr/>
              </a:p>
            </p:txBody>
          </p:sp>
        </p:grpSp>
        <p:grpSp>
          <p:nvGrpSpPr>
            <p:cNvPr id="33" name="Group 33"/>
            <p:cNvGrpSpPr/>
            <p:nvPr/>
          </p:nvGrpSpPr>
          <p:grpSpPr>
            <a:xfrm>
              <a:off x="2254806" y="0"/>
              <a:ext cx="1556598" cy="1958301"/>
              <a:chOff x="0" y="0"/>
              <a:chExt cx="1873398" cy="2356857"/>
            </a:xfrm>
          </p:grpSpPr>
          <p:sp>
            <p:nvSpPr>
              <p:cNvPr id="34" name="Freeform 34"/>
              <p:cNvSpPr/>
              <p:nvPr/>
            </p:nvSpPr>
            <p:spPr>
              <a:xfrm>
                <a:off x="0" y="0"/>
                <a:ext cx="1873398" cy="2356857"/>
              </a:xfrm>
              <a:custGeom>
                <a:avLst/>
                <a:gdLst/>
                <a:ahLst/>
                <a:cxnLst/>
                <a:rect l="l" t="t" r="r" b="b"/>
                <a:pathLst>
                  <a:path w="1873398" h="2356857">
                    <a:moveTo>
                      <a:pt x="0" y="0"/>
                    </a:moveTo>
                    <a:lnTo>
                      <a:pt x="1873398" y="0"/>
                    </a:lnTo>
                    <a:lnTo>
                      <a:pt x="1873398" y="2356857"/>
                    </a:lnTo>
                    <a:lnTo>
                      <a:pt x="0" y="2356857"/>
                    </a:lnTo>
                    <a:close/>
                  </a:path>
                </a:pathLst>
              </a:custGeom>
              <a:solidFill>
                <a:srgbClr val="072E80"/>
              </a:solidFill>
              <a:ln>
                <a:noFill/>
              </a:ln>
            </p:spPr>
          </p:sp>
          <p:sp>
            <p:nvSpPr>
              <p:cNvPr id="35" name="TextBox 35"/>
              <p:cNvSpPr txBox="1"/>
              <p:nvPr/>
            </p:nvSpPr>
            <p:spPr>
              <a:xfrm>
                <a:off x="0" y="-57150"/>
                <a:ext cx="812800" cy="869950"/>
              </a:xfrm>
              <a:prstGeom prst="rect">
                <a:avLst/>
              </a:prstGeom>
            </p:spPr>
            <p:txBody>
              <a:bodyPr lIns="50800" tIns="50800" rIns="50800" bIns="50800" rtlCol="0" anchor="ctr"/>
              <a:lstStyle/>
              <a:p>
                <a:pPr marL="0" lvl="0" indent="0" algn="ctr">
                  <a:lnSpc>
                    <a:spcPts val="2353"/>
                  </a:lnSpc>
                  <a:spcBef>
                    <a:spcPct val="0"/>
                  </a:spcBef>
                </a:pPr>
                <a:endParaRPr/>
              </a:p>
            </p:txBody>
          </p:sp>
        </p:grpSp>
        <p:pic>
          <p:nvPicPr>
            <p:cNvPr id="36" name="Picture 3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223378" y="155834"/>
              <a:ext cx="1335831" cy="1646632"/>
            </a:xfrm>
            <a:prstGeom prst="rect">
              <a:avLst/>
            </a:prstGeom>
          </p:spPr>
        </p:pic>
        <p:sp>
          <p:nvSpPr>
            <p:cNvPr id="37" name="TextBox 37"/>
            <p:cNvSpPr txBox="1"/>
            <p:nvPr/>
          </p:nvSpPr>
          <p:spPr>
            <a:xfrm>
              <a:off x="0" y="2457582"/>
              <a:ext cx="5100467" cy="1187450"/>
            </a:xfrm>
            <a:prstGeom prst="rect">
              <a:avLst/>
            </a:prstGeom>
          </p:spPr>
          <p:txBody>
            <a:bodyPr lIns="0" tIns="0" rIns="0" bIns="0" rtlCol="0" anchor="t">
              <a:spAutoFit/>
            </a:bodyPr>
            <a:lstStyle/>
            <a:p>
              <a:pPr algn="ctr">
                <a:lnSpc>
                  <a:spcPts val="3479"/>
                </a:lnSpc>
              </a:pPr>
              <a:r>
                <a:rPr lang="en-US" sz="2899" spc="-72">
                  <a:solidFill>
                    <a:srgbClr val="072E80"/>
                  </a:solidFill>
                  <a:latin typeface="Poppins Bold"/>
                </a:rPr>
                <a:t>Vocabulary Of Business Modelling</a:t>
              </a:r>
            </a:p>
          </p:txBody>
        </p:sp>
      </p:grpSp>
      <p:grpSp>
        <p:nvGrpSpPr>
          <p:cNvPr id="38" name="Group 38"/>
          <p:cNvGrpSpPr/>
          <p:nvPr/>
        </p:nvGrpSpPr>
        <p:grpSpPr>
          <a:xfrm>
            <a:off x="7627020" y="6522749"/>
            <a:ext cx="3825350" cy="2735551"/>
            <a:chOff x="0" y="0"/>
            <a:chExt cx="5100467" cy="3647401"/>
          </a:xfrm>
        </p:grpSpPr>
        <p:grpSp>
          <p:nvGrpSpPr>
            <p:cNvPr id="39" name="Group 39"/>
            <p:cNvGrpSpPr/>
            <p:nvPr/>
          </p:nvGrpSpPr>
          <p:grpSpPr>
            <a:xfrm>
              <a:off x="1289063" y="0"/>
              <a:ext cx="1931486" cy="1958301"/>
              <a:chOff x="0" y="0"/>
              <a:chExt cx="701461" cy="711200"/>
            </a:xfrm>
          </p:grpSpPr>
          <p:sp>
            <p:nvSpPr>
              <p:cNvPr id="40" name="Freeform 40"/>
              <p:cNvSpPr/>
              <p:nvPr/>
            </p:nvSpPr>
            <p:spPr>
              <a:xfrm>
                <a:off x="0" y="0"/>
                <a:ext cx="701461" cy="711200"/>
              </a:xfrm>
              <a:custGeom>
                <a:avLst/>
                <a:gdLst/>
                <a:ahLst/>
                <a:cxnLst/>
                <a:rect l="l" t="t" r="r" b="b"/>
                <a:pathLst>
                  <a:path w="701461" h="711200">
                    <a:moveTo>
                      <a:pt x="350731" y="0"/>
                    </a:moveTo>
                    <a:lnTo>
                      <a:pt x="701461" y="711200"/>
                    </a:lnTo>
                    <a:lnTo>
                      <a:pt x="0" y="711200"/>
                    </a:lnTo>
                    <a:lnTo>
                      <a:pt x="350731" y="0"/>
                    </a:lnTo>
                    <a:close/>
                  </a:path>
                </a:pathLst>
              </a:custGeom>
              <a:solidFill>
                <a:srgbClr val="072E80"/>
              </a:solidFill>
              <a:ln>
                <a:noFill/>
              </a:ln>
            </p:spPr>
          </p:sp>
          <p:sp>
            <p:nvSpPr>
              <p:cNvPr id="41" name="TextBox 41"/>
              <p:cNvSpPr txBox="1"/>
              <p:nvPr/>
            </p:nvSpPr>
            <p:spPr>
              <a:xfrm>
                <a:off x="127000" y="273050"/>
                <a:ext cx="558800" cy="387350"/>
              </a:xfrm>
              <a:prstGeom prst="rect">
                <a:avLst/>
              </a:prstGeom>
            </p:spPr>
            <p:txBody>
              <a:bodyPr lIns="50800" tIns="50800" rIns="50800" bIns="50800" rtlCol="0" anchor="ctr"/>
              <a:lstStyle/>
              <a:p>
                <a:pPr marL="0" lvl="0" indent="0" algn="ctr">
                  <a:lnSpc>
                    <a:spcPts val="2353"/>
                  </a:lnSpc>
                  <a:spcBef>
                    <a:spcPct val="0"/>
                  </a:spcBef>
                </a:pPr>
                <a:endParaRPr/>
              </a:p>
            </p:txBody>
          </p:sp>
        </p:grpSp>
        <p:grpSp>
          <p:nvGrpSpPr>
            <p:cNvPr id="42" name="Group 42"/>
            <p:cNvGrpSpPr/>
            <p:nvPr/>
          </p:nvGrpSpPr>
          <p:grpSpPr>
            <a:xfrm>
              <a:off x="2254806" y="0"/>
              <a:ext cx="1556598" cy="1958301"/>
              <a:chOff x="0" y="0"/>
              <a:chExt cx="1873398" cy="2356857"/>
            </a:xfrm>
          </p:grpSpPr>
          <p:sp>
            <p:nvSpPr>
              <p:cNvPr id="43" name="Freeform 43"/>
              <p:cNvSpPr/>
              <p:nvPr/>
            </p:nvSpPr>
            <p:spPr>
              <a:xfrm>
                <a:off x="0" y="0"/>
                <a:ext cx="1873398" cy="2356857"/>
              </a:xfrm>
              <a:custGeom>
                <a:avLst/>
                <a:gdLst/>
                <a:ahLst/>
                <a:cxnLst/>
                <a:rect l="l" t="t" r="r" b="b"/>
                <a:pathLst>
                  <a:path w="1873398" h="2356857">
                    <a:moveTo>
                      <a:pt x="0" y="0"/>
                    </a:moveTo>
                    <a:lnTo>
                      <a:pt x="1873398" y="0"/>
                    </a:lnTo>
                    <a:lnTo>
                      <a:pt x="1873398" y="2356857"/>
                    </a:lnTo>
                    <a:lnTo>
                      <a:pt x="0" y="2356857"/>
                    </a:lnTo>
                    <a:close/>
                  </a:path>
                </a:pathLst>
              </a:custGeom>
              <a:solidFill>
                <a:srgbClr val="072E80"/>
              </a:solidFill>
              <a:ln>
                <a:noFill/>
              </a:ln>
            </p:spPr>
          </p:sp>
          <p:sp>
            <p:nvSpPr>
              <p:cNvPr id="44" name="TextBox 44"/>
              <p:cNvSpPr txBox="1"/>
              <p:nvPr/>
            </p:nvSpPr>
            <p:spPr>
              <a:xfrm>
                <a:off x="0" y="-57150"/>
                <a:ext cx="812800" cy="869950"/>
              </a:xfrm>
              <a:prstGeom prst="rect">
                <a:avLst/>
              </a:prstGeom>
            </p:spPr>
            <p:txBody>
              <a:bodyPr lIns="50800" tIns="50800" rIns="50800" bIns="50800" rtlCol="0" anchor="ctr"/>
              <a:lstStyle/>
              <a:p>
                <a:pPr marL="0" lvl="0" indent="0" algn="ctr">
                  <a:lnSpc>
                    <a:spcPts val="2353"/>
                  </a:lnSpc>
                  <a:spcBef>
                    <a:spcPct val="0"/>
                  </a:spcBef>
                </a:pPr>
                <a:endParaRPr/>
              </a:p>
            </p:txBody>
          </p:sp>
        </p:grpSp>
        <p:pic>
          <p:nvPicPr>
            <p:cNvPr id="45" name="Picture 4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195530" y="245820"/>
              <a:ext cx="1418994" cy="1466661"/>
            </a:xfrm>
            <a:prstGeom prst="rect">
              <a:avLst/>
            </a:prstGeom>
          </p:spPr>
        </p:pic>
        <p:sp>
          <p:nvSpPr>
            <p:cNvPr id="46" name="TextBox 46"/>
            <p:cNvSpPr txBox="1"/>
            <p:nvPr/>
          </p:nvSpPr>
          <p:spPr>
            <a:xfrm>
              <a:off x="0" y="2459951"/>
              <a:ext cx="5100467" cy="1187450"/>
            </a:xfrm>
            <a:prstGeom prst="rect">
              <a:avLst/>
            </a:prstGeom>
          </p:spPr>
          <p:txBody>
            <a:bodyPr lIns="0" tIns="0" rIns="0" bIns="0" rtlCol="0" anchor="t">
              <a:spAutoFit/>
            </a:bodyPr>
            <a:lstStyle/>
            <a:p>
              <a:pPr algn="ctr">
                <a:lnSpc>
                  <a:spcPts val="3479"/>
                </a:lnSpc>
              </a:pPr>
              <a:r>
                <a:rPr lang="en-US" sz="2899" spc="-72">
                  <a:solidFill>
                    <a:srgbClr val="072E80"/>
                  </a:solidFill>
                  <a:latin typeface="Poppins Bold"/>
                </a:rPr>
                <a:t>Economics Of Business Modelling</a:t>
              </a:r>
            </a:p>
          </p:txBody>
        </p:sp>
      </p:grpSp>
      <p:grpSp>
        <p:nvGrpSpPr>
          <p:cNvPr id="47" name="Group 47"/>
          <p:cNvGrpSpPr/>
          <p:nvPr/>
        </p:nvGrpSpPr>
        <p:grpSpPr>
          <a:xfrm>
            <a:off x="12328469" y="6522749"/>
            <a:ext cx="3825350" cy="2735551"/>
            <a:chOff x="0" y="0"/>
            <a:chExt cx="5100467" cy="3647401"/>
          </a:xfrm>
        </p:grpSpPr>
        <p:grpSp>
          <p:nvGrpSpPr>
            <p:cNvPr id="48" name="Group 48"/>
            <p:cNvGrpSpPr/>
            <p:nvPr/>
          </p:nvGrpSpPr>
          <p:grpSpPr>
            <a:xfrm>
              <a:off x="1289063" y="0"/>
              <a:ext cx="1931486" cy="1958301"/>
              <a:chOff x="0" y="0"/>
              <a:chExt cx="701461" cy="711200"/>
            </a:xfrm>
          </p:grpSpPr>
          <p:sp>
            <p:nvSpPr>
              <p:cNvPr id="49" name="Freeform 49"/>
              <p:cNvSpPr/>
              <p:nvPr/>
            </p:nvSpPr>
            <p:spPr>
              <a:xfrm>
                <a:off x="0" y="0"/>
                <a:ext cx="701461" cy="711200"/>
              </a:xfrm>
              <a:custGeom>
                <a:avLst/>
                <a:gdLst/>
                <a:ahLst/>
                <a:cxnLst/>
                <a:rect l="l" t="t" r="r" b="b"/>
                <a:pathLst>
                  <a:path w="701461" h="711200">
                    <a:moveTo>
                      <a:pt x="350731" y="0"/>
                    </a:moveTo>
                    <a:lnTo>
                      <a:pt x="701461" y="711200"/>
                    </a:lnTo>
                    <a:lnTo>
                      <a:pt x="0" y="711200"/>
                    </a:lnTo>
                    <a:lnTo>
                      <a:pt x="350731" y="0"/>
                    </a:lnTo>
                    <a:close/>
                  </a:path>
                </a:pathLst>
              </a:custGeom>
              <a:solidFill>
                <a:srgbClr val="072E80"/>
              </a:solidFill>
              <a:ln>
                <a:noFill/>
              </a:ln>
            </p:spPr>
          </p:sp>
          <p:sp>
            <p:nvSpPr>
              <p:cNvPr id="50" name="TextBox 50"/>
              <p:cNvSpPr txBox="1"/>
              <p:nvPr/>
            </p:nvSpPr>
            <p:spPr>
              <a:xfrm>
                <a:off x="127000" y="273050"/>
                <a:ext cx="558800" cy="387350"/>
              </a:xfrm>
              <a:prstGeom prst="rect">
                <a:avLst/>
              </a:prstGeom>
            </p:spPr>
            <p:txBody>
              <a:bodyPr lIns="50800" tIns="50800" rIns="50800" bIns="50800" rtlCol="0" anchor="ctr"/>
              <a:lstStyle/>
              <a:p>
                <a:pPr marL="0" lvl="0" indent="0" algn="ctr">
                  <a:lnSpc>
                    <a:spcPts val="2353"/>
                  </a:lnSpc>
                  <a:spcBef>
                    <a:spcPct val="0"/>
                  </a:spcBef>
                </a:pPr>
                <a:endParaRPr/>
              </a:p>
            </p:txBody>
          </p:sp>
        </p:grpSp>
        <p:grpSp>
          <p:nvGrpSpPr>
            <p:cNvPr id="51" name="Group 51"/>
            <p:cNvGrpSpPr/>
            <p:nvPr/>
          </p:nvGrpSpPr>
          <p:grpSpPr>
            <a:xfrm>
              <a:off x="2254806" y="0"/>
              <a:ext cx="1556598" cy="1958301"/>
              <a:chOff x="0" y="0"/>
              <a:chExt cx="1873398" cy="2356857"/>
            </a:xfrm>
          </p:grpSpPr>
          <p:sp>
            <p:nvSpPr>
              <p:cNvPr id="52" name="Freeform 52"/>
              <p:cNvSpPr/>
              <p:nvPr/>
            </p:nvSpPr>
            <p:spPr>
              <a:xfrm>
                <a:off x="0" y="0"/>
                <a:ext cx="1873398" cy="2356857"/>
              </a:xfrm>
              <a:custGeom>
                <a:avLst/>
                <a:gdLst/>
                <a:ahLst/>
                <a:cxnLst/>
                <a:rect l="l" t="t" r="r" b="b"/>
                <a:pathLst>
                  <a:path w="1873398" h="2356857">
                    <a:moveTo>
                      <a:pt x="0" y="0"/>
                    </a:moveTo>
                    <a:lnTo>
                      <a:pt x="1873398" y="0"/>
                    </a:lnTo>
                    <a:lnTo>
                      <a:pt x="1873398" y="2356857"/>
                    </a:lnTo>
                    <a:lnTo>
                      <a:pt x="0" y="2356857"/>
                    </a:lnTo>
                    <a:close/>
                  </a:path>
                </a:pathLst>
              </a:custGeom>
              <a:solidFill>
                <a:srgbClr val="072E80"/>
              </a:solidFill>
              <a:ln>
                <a:noFill/>
              </a:ln>
            </p:spPr>
          </p:sp>
          <p:sp>
            <p:nvSpPr>
              <p:cNvPr id="53" name="TextBox 53"/>
              <p:cNvSpPr txBox="1"/>
              <p:nvPr/>
            </p:nvSpPr>
            <p:spPr>
              <a:xfrm>
                <a:off x="0" y="-57150"/>
                <a:ext cx="812800" cy="869950"/>
              </a:xfrm>
              <a:prstGeom prst="rect">
                <a:avLst/>
              </a:prstGeom>
            </p:spPr>
            <p:txBody>
              <a:bodyPr lIns="50800" tIns="50800" rIns="50800" bIns="50800" rtlCol="0" anchor="ctr"/>
              <a:lstStyle/>
              <a:p>
                <a:pPr marL="0" lvl="0" indent="0" algn="ctr">
                  <a:lnSpc>
                    <a:spcPts val="2353"/>
                  </a:lnSpc>
                  <a:spcBef>
                    <a:spcPct val="0"/>
                  </a:spcBef>
                </a:pPr>
                <a:endParaRPr/>
              </a:p>
            </p:txBody>
          </p:sp>
        </p:grpSp>
        <p:pic>
          <p:nvPicPr>
            <p:cNvPr id="54" name="Picture 54"/>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152460" y="287130"/>
              <a:ext cx="1449257" cy="1384041"/>
            </a:xfrm>
            <a:prstGeom prst="rect">
              <a:avLst/>
            </a:prstGeom>
          </p:spPr>
        </p:pic>
        <p:sp>
          <p:nvSpPr>
            <p:cNvPr id="55" name="TextBox 55"/>
            <p:cNvSpPr txBox="1"/>
            <p:nvPr/>
          </p:nvSpPr>
          <p:spPr>
            <a:xfrm>
              <a:off x="0" y="2459951"/>
              <a:ext cx="5100467" cy="1187450"/>
            </a:xfrm>
            <a:prstGeom prst="rect">
              <a:avLst/>
            </a:prstGeom>
          </p:spPr>
          <p:txBody>
            <a:bodyPr lIns="0" tIns="0" rIns="0" bIns="0" rtlCol="0" anchor="t">
              <a:spAutoFit/>
            </a:bodyPr>
            <a:lstStyle/>
            <a:p>
              <a:pPr algn="ctr">
                <a:lnSpc>
                  <a:spcPts val="3479"/>
                </a:lnSpc>
              </a:pPr>
              <a:r>
                <a:rPr lang="en-US" sz="2899" spc="-72">
                  <a:solidFill>
                    <a:srgbClr val="072E80"/>
                  </a:solidFill>
                  <a:latin typeface="Poppins Bold"/>
                </a:rPr>
                <a:t>Guest Lectures And Pitching Algorithm</a:t>
              </a:r>
            </a:p>
          </p:txBody>
        </p:sp>
      </p:grpSp>
      <p:grpSp>
        <p:nvGrpSpPr>
          <p:cNvPr id="56" name="Group 56"/>
          <p:cNvGrpSpPr/>
          <p:nvPr/>
        </p:nvGrpSpPr>
        <p:grpSpPr>
          <a:xfrm>
            <a:off x="9472612" y="2813847"/>
            <a:ext cx="3825350" cy="2295624"/>
            <a:chOff x="0" y="0"/>
            <a:chExt cx="5100467" cy="3060832"/>
          </a:xfrm>
        </p:grpSpPr>
        <p:grpSp>
          <p:nvGrpSpPr>
            <p:cNvPr id="57" name="Group 57"/>
            <p:cNvGrpSpPr/>
            <p:nvPr/>
          </p:nvGrpSpPr>
          <p:grpSpPr>
            <a:xfrm>
              <a:off x="1289063" y="0"/>
              <a:ext cx="1931486" cy="1958301"/>
              <a:chOff x="0" y="0"/>
              <a:chExt cx="701461" cy="711200"/>
            </a:xfrm>
          </p:grpSpPr>
          <p:sp>
            <p:nvSpPr>
              <p:cNvPr id="58" name="Freeform 58"/>
              <p:cNvSpPr/>
              <p:nvPr/>
            </p:nvSpPr>
            <p:spPr>
              <a:xfrm>
                <a:off x="0" y="0"/>
                <a:ext cx="701461" cy="711200"/>
              </a:xfrm>
              <a:custGeom>
                <a:avLst/>
                <a:gdLst/>
                <a:ahLst/>
                <a:cxnLst/>
                <a:rect l="l" t="t" r="r" b="b"/>
                <a:pathLst>
                  <a:path w="701461" h="711200">
                    <a:moveTo>
                      <a:pt x="350731" y="0"/>
                    </a:moveTo>
                    <a:lnTo>
                      <a:pt x="701461" y="711200"/>
                    </a:lnTo>
                    <a:lnTo>
                      <a:pt x="0" y="711200"/>
                    </a:lnTo>
                    <a:lnTo>
                      <a:pt x="350731" y="0"/>
                    </a:lnTo>
                    <a:close/>
                  </a:path>
                </a:pathLst>
              </a:custGeom>
              <a:solidFill>
                <a:srgbClr val="072E80"/>
              </a:solidFill>
              <a:ln>
                <a:noFill/>
              </a:ln>
            </p:spPr>
          </p:sp>
          <p:sp>
            <p:nvSpPr>
              <p:cNvPr id="59" name="TextBox 59"/>
              <p:cNvSpPr txBox="1"/>
              <p:nvPr/>
            </p:nvSpPr>
            <p:spPr>
              <a:xfrm>
                <a:off x="127000" y="273050"/>
                <a:ext cx="558800" cy="387350"/>
              </a:xfrm>
              <a:prstGeom prst="rect">
                <a:avLst/>
              </a:prstGeom>
            </p:spPr>
            <p:txBody>
              <a:bodyPr lIns="50800" tIns="50800" rIns="50800" bIns="50800" rtlCol="0" anchor="ctr"/>
              <a:lstStyle/>
              <a:p>
                <a:pPr marL="0" lvl="0" indent="0" algn="ctr">
                  <a:lnSpc>
                    <a:spcPts val="2353"/>
                  </a:lnSpc>
                  <a:spcBef>
                    <a:spcPct val="0"/>
                  </a:spcBef>
                </a:pPr>
                <a:endParaRPr/>
              </a:p>
            </p:txBody>
          </p:sp>
        </p:grpSp>
        <p:grpSp>
          <p:nvGrpSpPr>
            <p:cNvPr id="60" name="Group 60"/>
            <p:cNvGrpSpPr/>
            <p:nvPr/>
          </p:nvGrpSpPr>
          <p:grpSpPr>
            <a:xfrm>
              <a:off x="2254806" y="0"/>
              <a:ext cx="1556598" cy="1958301"/>
              <a:chOff x="0" y="0"/>
              <a:chExt cx="1873398" cy="2356857"/>
            </a:xfrm>
          </p:grpSpPr>
          <p:sp>
            <p:nvSpPr>
              <p:cNvPr id="61" name="Freeform 61"/>
              <p:cNvSpPr/>
              <p:nvPr/>
            </p:nvSpPr>
            <p:spPr>
              <a:xfrm>
                <a:off x="0" y="0"/>
                <a:ext cx="1873398" cy="2356857"/>
              </a:xfrm>
              <a:custGeom>
                <a:avLst/>
                <a:gdLst/>
                <a:ahLst/>
                <a:cxnLst/>
                <a:rect l="l" t="t" r="r" b="b"/>
                <a:pathLst>
                  <a:path w="1873398" h="2356857">
                    <a:moveTo>
                      <a:pt x="0" y="0"/>
                    </a:moveTo>
                    <a:lnTo>
                      <a:pt x="1873398" y="0"/>
                    </a:lnTo>
                    <a:lnTo>
                      <a:pt x="1873398" y="2356857"/>
                    </a:lnTo>
                    <a:lnTo>
                      <a:pt x="0" y="2356857"/>
                    </a:lnTo>
                    <a:close/>
                  </a:path>
                </a:pathLst>
              </a:custGeom>
              <a:solidFill>
                <a:srgbClr val="072E80"/>
              </a:solidFill>
              <a:ln>
                <a:noFill/>
              </a:ln>
            </p:spPr>
          </p:sp>
          <p:sp>
            <p:nvSpPr>
              <p:cNvPr id="62" name="TextBox 62"/>
              <p:cNvSpPr txBox="1"/>
              <p:nvPr/>
            </p:nvSpPr>
            <p:spPr>
              <a:xfrm>
                <a:off x="0" y="-57150"/>
                <a:ext cx="812800" cy="869950"/>
              </a:xfrm>
              <a:prstGeom prst="rect">
                <a:avLst/>
              </a:prstGeom>
            </p:spPr>
            <p:txBody>
              <a:bodyPr lIns="50800" tIns="50800" rIns="50800" bIns="50800" rtlCol="0" anchor="ctr"/>
              <a:lstStyle/>
              <a:p>
                <a:pPr marL="0" lvl="0" indent="0" algn="ctr">
                  <a:lnSpc>
                    <a:spcPts val="2353"/>
                  </a:lnSpc>
                  <a:spcBef>
                    <a:spcPct val="0"/>
                  </a:spcBef>
                </a:pPr>
                <a:endParaRPr/>
              </a:p>
            </p:txBody>
          </p:sp>
        </p:grpSp>
        <p:pic>
          <p:nvPicPr>
            <p:cNvPr id="63" name="Picture 6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2195440" y="317632"/>
              <a:ext cx="1402533" cy="1402533"/>
            </a:xfrm>
            <a:prstGeom prst="rect">
              <a:avLst/>
            </a:prstGeom>
          </p:spPr>
        </p:pic>
        <p:sp>
          <p:nvSpPr>
            <p:cNvPr id="64" name="TextBox 64"/>
            <p:cNvSpPr txBox="1"/>
            <p:nvPr/>
          </p:nvSpPr>
          <p:spPr>
            <a:xfrm>
              <a:off x="0" y="2457582"/>
              <a:ext cx="5100467" cy="603250"/>
            </a:xfrm>
            <a:prstGeom prst="rect">
              <a:avLst/>
            </a:prstGeom>
          </p:spPr>
          <p:txBody>
            <a:bodyPr lIns="0" tIns="0" rIns="0" bIns="0" rtlCol="0" anchor="t">
              <a:spAutoFit/>
            </a:bodyPr>
            <a:lstStyle/>
            <a:p>
              <a:pPr algn="ctr">
                <a:lnSpc>
                  <a:spcPts val="3479"/>
                </a:lnSpc>
              </a:pPr>
              <a:r>
                <a:rPr lang="en-US" sz="2899" spc="-72">
                  <a:solidFill>
                    <a:srgbClr val="072E80"/>
                  </a:solidFill>
                  <a:latin typeface="Poppins Bold"/>
                </a:rPr>
                <a:t>Pseudo Case Study</a:t>
              </a:r>
            </a:p>
          </p:txBody>
        </p:sp>
      </p:grpSp>
      <p:sp>
        <p:nvSpPr>
          <p:cNvPr id="65" name="TextBox 65"/>
          <p:cNvSpPr txBox="1"/>
          <p:nvPr/>
        </p:nvSpPr>
        <p:spPr>
          <a:xfrm>
            <a:off x="609600" y="895350"/>
            <a:ext cx="16687800" cy="852734"/>
          </a:xfrm>
          <a:prstGeom prst="rect">
            <a:avLst/>
          </a:prstGeom>
          <a:solidFill>
            <a:schemeClr val="accent4">
              <a:lumMod val="20000"/>
              <a:lumOff val="80000"/>
            </a:schemeClr>
          </a:solidFill>
        </p:spPr>
        <p:txBody>
          <a:bodyPr wrap="square" lIns="0" tIns="0" rIns="0" bIns="0" rtlCol="0" anchor="t">
            <a:spAutoFit/>
          </a:bodyPr>
          <a:lstStyle/>
          <a:p>
            <a:pPr algn="ctr">
              <a:lnSpc>
                <a:spcPts val="6999"/>
              </a:lnSpc>
              <a:spcBef>
                <a:spcPct val="0"/>
              </a:spcBef>
            </a:pPr>
            <a:r>
              <a:rPr lang="en-US" sz="4999" spc="-124" dirty="0">
                <a:solidFill>
                  <a:srgbClr val="072E80"/>
                </a:solidFill>
                <a:latin typeface="Poppins Bold"/>
              </a:rPr>
              <a:t>COURSE CURRICULUM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5772" y="5122780"/>
            <a:ext cx="7878771" cy="3438330"/>
            <a:chOff x="0" y="0"/>
            <a:chExt cx="453782" cy="198033"/>
          </a:xfrm>
        </p:grpSpPr>
        <p:sp>
          <p:nvSpPr>
            <p:cNvPr id="3" name="Freeform 3"/>
            <p:cNvSpPr/>
            <p:nvPr/>
          </p:nvSpPr>
          <p:spPr>
            <a:xfrm>
              <a:off x="0" y="0"/>
              <a:ext cx="453782" cy="198033"/>
            </a:xfrm>
            <a:custGeom>
              <a:avLst/>
              <a:gdLst/>
              <a:ahLst/>
              <a:cxnLst/>
              <a:rect l="l" t="t" r="r" b="b"/>
              <a:pathLst>
                <a:path w="453782" h="198033">
                  <a:moveTo>
                    <a:pt x="0" y="0"/>
                  </a:moveTo>
                  <a:lnTo>
                    <a:pt x="453782" y="0"/>
                  </a:lnTo>
                  <a:lnTo>
                    <a:pt x="453782" y="198033"/>
                  </a:lnTo>
                  <a:lnTo>
                    <a:pt x="0" y="198033"/>
                  </a:lnTo>
                  <a:close/>
                </a:path>
              </a:pathLst>
            </a:custGeom>
            <a:solidFill>
              <a:srgbClr val="000000">
                <a:alpha val="0"/>
              </a:srgbClr>
            </a:solidFill>
            <a:ln w="95250">
              <a:solidFill>
                <a:srgbClr val="7F88A3"/>
              </a:solidFill>
            </a:ln>
          </p:spPr>
        </p:sp>
        <p:sp>
          <p:nvSpPr>
            <p:cNvPr id="4" name="TextBox 4"/>
            <p:cNvSpPr txBox="1"/>
            <p:nvPr/>
          </p:nvSpPr>
          <p:spPr>
            <a:xfrm>
              <a:off x="0" y="-57150"/>
              <a:ext cx="812800" cy="869950"/>
            </a:xfrm>
            <a:prstGeom prst="rect">
              <a:avLst/>
            </a:prstGeom>
          </p:spPr>
          <p:txBody>
            <a:bodyPr lIns="50800" tIns="50800" rIns="50800" bIns="50800" rtlCol="0" anchor="ctr"/>
            <a:lstStyle/>
            <a:p>
              <a:pPr marL="0" lvl="0" indent="0" algn="ctr">
                <a:lnSpc>
                  <a:spcPts val="2353"/>
                </a:lnSpc>
                <a:spcBef>
                  <a:spcPct val="0"/>
                </a:spcBef>
              </a:pPr>
              <a:endParaRPr/>
            </a:p>
          </p:txBody>
        </p:sp>
      </p:grpSp>
      <p:grpSp>
        <p:nvGrpSpPr>
          <p:cNvPr id="5" name="Group 5"/>
          <p:cNvGrpSpPr/>
          <p:nvPr/>
        </p:nvGrpSpPr>
        <p:grpSpPr>
          <a:xfrm>
            <a:off x="483007" y="2052304"/>
            <a:ext cx="10469404" cy="6182391"/>
            <a:chOff x="0" y="0"/>
            <a:chExt cx="602991" cy="356078"/>
          </a:xfrm>
        </p:grpSpPr>
        <p:sp>
          <p:nvSpPr>
            <p:cNvPr id="6" name="Freeform 6"/>
            <p:cNvSpPr/>
            <p:nvPr/>
          </p:nvSpPr>
          <p:spPr>
            <a:xfrm>
              <a:off x="0" y="0"/>
              <a:ext cx="602991" cy="356078"/>
            </a:xfrm>
            <a:custGeom>
              <a:avLst/>
              <a:gdLst/>
              <a:ahLst/>
              <a:cxnLst/>
              <a:rect l="l" t="t" r="r" b="b"/>
              <a:pathLst>
                <a:path w="602991" h="356078">
                  <a:moveTo>
                    <a:pt x="0" y="0"/>
                  </a:moveTo>
                  <a:lnTo>
                    <a:pt x="602991" y="0"/>
                  </a:lnTo>
                  <a:lnTo>
                    <a:pt x="602991" y="356078"/>
                  </a:lnTo>
                  <a:lnTo>
                    <a:pt x="0" y="356078"/>
                  </a:lnTo>
                  <a:close/>
                </a:path>
              </a:pathLst>
            </a:custGeom>
            <a:solidFill>
              <a:srgbClr val="072E80"/>
            </a:solidFill>
            <a:ln>
              <a:noFill/>
            </a:ln>
          </p:spPr>
        </p:sp>
        <p:sp>
          <p:nvSpPr>
            <p:cNvPr id="7" name="TextBox 7"/>
            <p:cNvSpPr txBox="1"/>
            <p:nvPr/>
          </p:nvSpPr>
          <p:spPr>
            <a:xfrm>
              <a:off x="0" y="-57150"/>
              <a:ext cx="812800" cy="869950"/>
            </a:xfrm>
            <a:prstGeom prst="rect">
              <a:avLst/>
            </a:prstGeom>
          </p:spPr>
          <p:txBody>
            <a:bodyPr lIns="50800" tIns="50800" rIns="50800" bIns="50800" rtlCol="0" anchor="ctr"/>
            <a:lstStyle/>
            <a:p>
              <a:pPr marL="0" lvl="0" indent="0" algn="ctr">
                <a:lnSpc>
                  <a:spcPts val="2353"/>
                </a:lnSpc>
                <a:spcBef>
                  <a:spcPct val="0"/>
                </a:spcBef>
              </a:pPr>
              <a:endParaRPr/>
            </a:p>
          </p:txBody>
        </p:sp>
      </p:grpSp>
      <p:grpSp>
        <p:nvGrpSpPr>
          <p:cNvPr id="8" name="Group 8"/>
          <p:cNvGrpSpPr>
            <a:grpSpLocks noChangeAspect="1"/>
          </p:cNvGrpSpPr>
          <p:nvPr/>
        </p:nvGrpSpPr>
        <p:grpSpPr>
          <a:xfrm>
            <a:off x="9955915" y="4329559"/>
            <a:ext cx="8332085" cy="5957441"/>
            <a:chOff x="0" y="0"/>
            <a:chExt cx="7620000" cy="5448300"/>
          </a:xfrm>
        </p:grpSpPr>
        <p:sp>
          <p:nvSpPr>
            <p:cNvPr id="9" name="Freeform 9"/>
            <p:cNvSpPr/>
            <p:nvPr/>
          </p:nvSpPr>
          <p:spPr>
            <a:xfrm>
              <a:off x="0" y="0"/>
              <a:ext cx="7618730" cy="5448300"/>
            </a:xfrm>
            <a:custGeom>
              <a:avLst/>
              <a:gdLst/>
              <a:ahLst/>
              <a:cxnLst/>
              <a:rect l="l" t="t" r="r" b="b"/>
              <a:pathLst>
                <a:path w="7618730" h="5448300">
                  <a:moveTo>
                    <a:pt x="6323330" y="0"/>
                  </a:moveTo>
                  <a:lnTo>
                    <a:pt x="1296670" y="0"/>
                  </a:lnTo>
                  <a:cubicBezTo>
                    <a:pt x="580390" y="0"/>
                    <a:pt x="0" y="580390"/>
                    <a:pt x="0" y="1296670"/>
                  </a:cubicBezTo>
                  <a:lnTo>
                    <a:pt x="0" y="5448300"/>
                  </a:lnTo>
                  <a:lnTo>
                    <a:pt x="6322060" y="5448300"/>
                  </a:lnTo>
                  <a:cubicBezTo>
                    <a:pt x="7038340" y="5448300"/>
                    <a:pt x="7618730" y="4867910"/>
                    <a:pt x="7618730" y="4151630"/>
                  </a:cubicBezTo>
                  <a:lnTo>
                    <a:pt x="7618730" y="0"/>
                  </a:lnTo>
                  <a:lnTo>
                    <a:pt x="6323330" y="0"/>
                  </a:lnTo>
                  <a:close/>
                </a:path>
              </a:pathLst>
            </a:custGeom>
            <a:blipFill>
              <a:blip r:embed="rId2"/>
              <a:stretch>
                <a:fillRect l="-10456" r="-10456"/>
              </a:stretch>
            </a:blipFill>
          </p:spPr>
        </p:sp>
      </p:grpSp>
      <p:sp>
        <p:nvSpPr>
          <p:cNvPr id="10" name="TextBox 10"/>
          <p:cNvSpPr txBox="1"/>
          <p:nvPr/>
        </p:nvSpPr>
        <p:spPr>
          <a:xfrm>
            <a:off x="1028700" y="2505497"/>
            <a:ext cx="8392753" cy="5190281"/>
          </a:xfrm>
          <a:prstGeom prst="rect">
            <a:avLst/>
          </a:prstGeom>
        </p:spPr>
        <p:txBody>
          <a:bodyPr lIns="0" tIns="0" rIns="0" bIns="0" rtlCol="0" anchor="t">
            <a:spAutoFit/>
          </a:bodyPr>
          <a:lstStyle/>
          <a:p>
            <a:pPr algn="just">
              <a:lnSpc>
                <a:spcPts val="4128"/>
              </a:lnSpc>
              <a:spcBef>
                <a:spcPct val="0"/>
              </a:spcBef>
            </a:pPr>
            <a:r>
              <a:rPr lang="en-US" sz="2948">
                <a:solidFill>
                  <a:srgbClr val="FFFFFF"/>
                </a:solidFill>
                <a:latin typeface="Poppins Medium"/>
              </a:rPr>
              <a:t>Businesses must today adapt their business models more quickly, often, and broadly than in the past due to discontinuities and shocks, convergence, and fierce global competition. When possible viewed over, every angle in the business appears to be a completely distinct building. Therefore, to create decisions that are more and more effective, thought in every sense is necessary.</a:t>
            </a:r>
          </a:p>
        </p:txBody>
      </p:sp>
      <p:sp>
        <p:nvSpPr>
          <p:cNvPr id="11" name="TextBox 11"/>
          <p:cNvSpPr txBox="1"/>
          <p:nvPr/>
        </p:nvSpPr>
        <p:spPr>
          <a:xfrm>
            <a:off x="483007" y="614362"/>
            <a:ext cx="17321986" cy="756554"/>
          </a:xfrm>
          <a:prstGeom prst="rect">
            <a:avLst/>
          </a:prstGeom>
          <a:solidFill>
            <a:schemeClr val="accent4">
              <a:lumMod val="20000"/>
              <a:lumOff val="80000"/>
            </a:schemeClr>
          </a:solidFill>
        </p:spPr>
        <p:txBody>
          <a:bodyPr wrap="square" lIns="0" tIns="0" rIns="0" bIns="0" rtlCol="0" anchor="t">
            <a:spAutoFit/>
          </a:bodyPr>
          <a:lstStyle/>
          <a:p>
            <a:pPr algn="ctr">
              <a:lnSpc>
                <a:spcPts val="5999"/>
              </a:lnSpc>
            </a:pPr>
            <a:r>
              <a:rPr lang="en-US" sz="4999" dirty="0">
                <a:solidFill>
                  <a:srgbClr val="072E80"/>
                </a:solidFill>
                <a:latin typeface="Poppins Bold"/>
              </a:rPr>
              <a:t>MULTI-BUSINESS MODEL INNOVATION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42811" y="809625"/>
            <a:ext cx="4114800" cy="4114800"/>
          </a:xfrm>
          <a:prstGeom prst="rect">
            <a:avLst/>
          </a:prstGeom>
        </p:spPr>
      </p:pic>
      <p:grpSp>
        <p:nvGrpSpPr>
          <p:cNvPr id="3" name="Group 3"/>
          <p:cNvGrpSpPr/>
          <p:nvPr/>
        </p:nvGrpSpPr>
        <p:grpSpPr>
          <a:xfrm>
            <a:off x="1028700" y="5172113"/>
            <a:ext cx="7057821" cy="8172374"/>
            <a:chOff x="0" y="0"/>
            <a:chExt cx="2035428" cy="2356857"/>
          </a:xfrm>
        </p:grpSpPr>
        <p:sp>
          <p:nvSpPr>
            <p:cNvPr id="4" name="Freeform 4"/>
            <p:cNvSpPr/>
            <p:nvPr/>
          </p:nvSpPr>
          <p:spPr>
            <a:xfrm>
              <a:off x="0" y="0"/>
              <a:ext cx="2035428" cy="2356857"/>
            </a:xfrm>
            <a:custGeom>
              <a:avLst/>
              <a:gdLst/>
              <a:ahLst/>
              <a:cxnLst/>
              <a:rect l="l" t="t" r="r" b="b"/>
              <a:pathLst>
                <a:path w="2035428" h="2356857">
                  <a:moveTo>
                    <a:pt x="0" y="0"/>
                  </a:moveTo>
                  <a:lnTo>
                    <a:pt x="2035428" y="0"/>
                  </a:lnTo>
                  <a:lnTo>
                    <a:pt x="2035428" y="2356857"/>
                  </a:lnTo>
                  <a:lnTo>
                    <a:pt x="0" y="2356857"/>
                  </a:lnTo>
                  <a:close/>
                </a:path>
              </a:pathLst>
            </a:custGeom>
            <a:solidFill>
              <a:srgbClr val="000000">
                <a:alpha val="0"/>
              </a:srgbClr>
            </a:solidFill>
            <a:ln w="104775">
              <a:solidFill>
                <a:srgbClr val="7F88A3"/>
              </a:solidFill>
            </a:ln>
          </p:spPr>
        </p:sp>
        <p:sp>
          <p:nvSpPr>
            <p:cNvPr id="5" name="TextBox 5"/>
            <p:cNvSpPr txBox="1"/>
            <p:nvPr/>
          </p:nvSpPr>
          <p:spPr>
            <a:xfrm>
              <a:off x="0" y="-57150"/>
              <a:ext cx="812800" cy="869950"/>
            </a:xfrm>
            <a:prstGeom prst="rect">
              <a:avLst/>
            </a:prstGeom>
          </p:spPr>
          <p:txBody>
            <a:bodyPr lIns="50800" tIns="50800" rIns="50800" bIns="50800" rtlCol="0" anchor="ctr"/>
            <a:lstStyle/>
            <a:p>
              <a:pPr marL="0" lvl="0" indent="0" algn="ctr">
                <a:lnSpc>
                  <a:spcPts val="2353"/>
                </a:lnSpc>
                <a:spcBef>
                  <a:spcPct val="0"/>
                </a:spcBef>
              </a:pPr>
              <a:endParaRPr/>
            </a:p>
          </p:txBody>
        </p:sp>
      </p:grpSp>
      <p:grpSp>
        <p:nvGrpSpPr>
          <p:cNvPr id="6" name="Group 6"/>
          <p:cNvGrpSpPr/>
          <p:nvPr/>
        </p:nvGrpSpPr>
        <p:grpSpPr>
          <a:xfrm>
            <a:off x="10201479" y="5258850"/>
            <a:ext cx="7057821" cy="8172374"/>
            <a:chOff x="0" y="0"/>
            <a:chExt cx="2035428" cy="2356857"/>
          </a:xfrm>
        </p:grpSpPr>
        <p:sp>
          <p:nvSpPr>
            <p:cNvPr id="7" name="Freeform 7"/>
            <p:cNvSpPr/>
            <p:nvPr/>
          </p:nvSpPr>
          <p:spPr>
            <a:xfrm>
              <a:off x="0" y="0"/>
              <a:ext cx="2035428" cy="2356857"/>
            </a:xfrm>
            <a:custGeom>
              <a:avLst/>
              <a:gdLst/>
              <a:ahLst/>
              <a:cxnLst/>
              <a:rect l="l" t="t" r="r" b="b"/>
              <a:pathLst>
                <a:path w="2035428" h="2356857">
                  <a:moveTo>
                    <a:pt x="0" y="0"/>
                  </a:moveTo>
                  <a:lnTo>
                    <a:pt x="2035428" y="0"/>
                  </a:lnTo>
                  <a:lnTo>
                    <a:pt x="2035428" y="2356857"/>
                  </a:lnTo>
                  <a:lnTo>
                    <a:pt x="0" y="2356857"/>
                  </a:lnTo>
                  <a:close/>
                </a:path>
              </a:pathLst>
            </a:custGeom>
            <a:solidFill>
              <a:srgbClr val="000000">
                <a:alpha val="0"/>
              </a:srgbClr>
            </a:solidFill>
            <a:ln w="104775">
              <a:solidFill>
                <a:srgbClr val="072E80"/>
              </a:solidFill>
            </a:ln>
          </p:spPr>
        </p:sp>
        <p:sp>
          <p:nvSpPr>
            <p:cNvPr id="8" name="TextBox 8"/>
            <p:cNvSpPr txBox="1"/>
            <p:nvPr/>
          </p:nvSpPr>
          <p:spPr>
            <a:xfrm>
              <a:off x="0" y="-57150"/>
              <a:ext cx="812800" cy="869950"/>
            </a:xfrm>
            <a:prstGeom prst="rect">
              <a:avLst/>
            </a:prstGeom>
          </p:spPr>
          <p:txBody>
            <a:bodyPr lIns="50800" tIns="50800" rIns="50800" bIns="50800" rtlCol="0" anchor="ctr"/>
            <a:lstStyle/>
            <a:p>
              <a:pPr marL="0" lvl="0" indent="0" algn="ctr">
                <a:lnSpc>
                  <a:spcPts val="2353"/>
                </a:lnSpc>
                <a:spcBef>
                  <a:spcPct val="0"/>
                </a:spcBef>
              </a:pPr>
              <a:endParaRPr/>
            </a:p>
          </p:txBody>
        </p:sp>
      </p:grpSp>
      <p:grpSp>
        <p:nvGrpSpPr>
          <p:cNvPr id="9" name="Group 9"/>
          <p:cNvGrpSpPr/>
          <p:nvPr/>
        </p:nvGrpSpPr>
        <p:grpSpPr>
          <a:xfrm>
            <a:off x="1868462" y="3234055"/>
            <a:ext cx="7057821" cy="7072239"/>
            <a:chOff x="0" y="0"/>
            <a:chExt cx="2035428" cy="2039586"/>
          </a:xfrm>
        </p:grpSpPr>
        <p:sp>
          <p:nvSpPr>
            <p:cNvPr id="10" name="Freeform 10"/>
            <p:cNvSpPr/>
            <p:nvPr/>
          </p:nvSpPr>
          <p:spPr>
            <a:xfrm>
              <a:off x="0" y="0"/>
              <a:ext cx="2035428" cy="2039586"/>
            </a:xfrm>
            <a:custGeom>
              <a:avLst/>
              <a:gdLst/>
              <a:ahLst/>
              <a:cxnLst/>
              <a:rect l="l" t="t" r="r" b="b"/>
              <a:pathLst>
                <a:path w="2035428" h="2039586">
                  <a:moveTo>
                    <a:pt x="0" y="0"/>
                  </a:moveTo>
                  <a:lnTo>
                    <a:pt x="2035428" y="0"/>
                  </a:lnTo>
                  <a:lnTo>
                    <a:pt x="2035428" y="2039586"/>
                  </a:lnTo>
                  <a:lnTo>
                    <a:pt x="0" y="2039586"/>
                  </a:lnTo>
                  <a:close/>
                </a:path>
              </a:pathLst>
            </a:custGeom>
            <a:solidFill>
              <a:srgbClr val="072E80"/>
            </a:solidFill>
            <a:ln>
              <a:noFill/>
            </a:ln>
          </p:spPr>
        </p:sp>
        <p:sp>
          <p:nvSpPr>
            <p:cNvPr id="11" name="TextBox 11"/>
            <p:cNvSpPr txBox="1"/>
            <p:nvPr/>
          </p:nvSpPr>
          <p:spPr>
            <a:xfrm>
              <a:off x="0" y="-57150"/>
              <a:ext cx="812800" cy="869950"/>
            </a:xfrm>
            <a:prstGeom prst="rect">
              <a:avLst/>
            </a:prstGeom>
          </p:spPr>
          <p:txBody>
            <a:bodyPr lIns="50800" tIns="50800" rIns="50800" bIns="50800" rtlCol="0" anchor="ctr"/>
            <a:lstStyle/>
            <a:p>
              <a:pPr marL="0" lvl="0" indent="0" algn="ctr">
                <a:lnSpc>
                  <a:spcPts val="2353"/>
                </a:lnSpc>
                <a:spcBef>
                  <a:spcPct val="0"/>
                </a:spcBef>
              </a:pPr>
              <a:endParaRPr/>
            </a:p>
          </p:txBody>
        </p:sp>
      </p:grpSp>
      <p:grpSp>
        <p:nvGrpSpPr>
          <p:cNvPr id="12" name="Group 12"/>
          <p:cNvGrpSpPr/>
          <p:nvPr/>
        </p:nvGrpSpPr>
        <p:grpSpPr>
          <a:xfrm>
            <a:off x="9361717" y="3234055"/>
            <a:ext cx="7057821" cy="7072239"/>
            <a:chOff x="0" y="0"/>
            <a:chExt cx="2035428" cy="2039586"/>
          </a:xfrm>
        </p:grpSpPr>
        <p:sp>
          <p:nvSpPr>
            <p:cNvPr id="13" name="Freeform 13"/>
            <p:cNvSpPr/>
            <p:nvPr/>
          </p:nvSpPr>
          <p:spPr>
            <a:xfrm>
              <a:off x="0" y="0"/>
              <a:ext cx="2035428" cy="2039586"/>
            </a:xfrm>
            <a:custGeom>
              <a:avLst/>
              <a:gdLst/>
              <a:ahLst/>
              <a:cxnLst/>
              <a:rect l="l" t="t" r="r" b="b"/>
              <a:pathLst>
                <a:path w="2035428" h="2039586">
                  <a:moveTo>
                    <a:pt x="0" y="0"/>
                  </a:moveTo>
                  <a:lnTo>
                    <a:pt x="2035428" y="0"/>
                  </a:lnTo>
                  <a:lnTo>
                    <a:pt x="2035428" y="2039586"/>
                  </a:lnTo>
                  <a:lnTo>
                    <a:pt x="0" y="2039586"/>
                  </a:lnTo>
                  <a:close/>
                </a:path>
              </a:pathLst>
            </a:custGeom>
            <a:solidFill>
              <a:srgbClr val="7F88A3"/>
            </a:solidFill>
            <a:ln>
              <a:noFill/>
            </a:ln>
          </p:spPr>
        </p:sp>
        <p:sp>
          <p:nvSpPr>
            <p:cNvPr id="14" name="TextBox 14"/>
            <p:cNvSpPr txBox="1"/>
            <p:nvPr/>
          </p:nvSpPr>
          <p:spPr>
            <a:xfrm>
              <a:off x="0" y="-57150"/>
              <a:ext cx="812800" cy="869950"/>
            </a:xfrm>
            <a:prstGeom prst="rect">
              <a:avLst/>
            </a:prstGeom>
          </p:spPr>
          <p:txBody>
            <a:bodyPr lIns="50800" tIns="50800" rIns="50800" bIns="50800" rtlCol="0" anchor="ctr"/>
            <a:lstStyle/>
            <a:p>
              <a:pPr marL="0" lvl="0" indent="0" algn="ctr">
                <a:lnSpc>
                  <a:spcPts val="2353"/>
                </a:lnSpc>
                <a:spcBef>
                  <a:spcPct val="0"/>
                </a:spcBef>
              </a:pPr>
              <a:endParaRPr/>
            </a:p>
          </p:txBody>
        </p:sp>
      </p:grpSp>
      <p:grpSp>
        <p:nvGrpSpPr>
          <p:cNvPr id="15" name="Group 15"/>
          <p:cNvGrpSpPr/>
          <p:nvPr/>
        </p:nvGrpSpPr>
        <p:grpSpPr>
          <a:xfrm>
            <a:off x="764489" y="1477727"/>
            <a:ext cx="4214508" cy="3665773"/>
            <a:chOff x="0" y="0"/>
            <a:chExt cx="5619343" cy="4887697"/>
          </a:xfrm>
        </p:grpSpPr>
        <p:pic>
          <p:nvPicPr>
            <p:cNvPr id="16" name="Picture 16"/>
            <p:cNvPicPr>
              <a:picLocks noChangeAspect="1"/>
            </p:cNvPicPr>
            <p:nvPr/>
          </p:nvPicPr>
          <p:blipFill>
            <a:blip r:embed="rId4"/>
            <a:srcRect l="101" r="101"/>
            <a:stretch>
              <a:fillRect/>
            </a:stretch>
          </p:blipFill>
          <p:spPr>
            <a:xfrm>
              <a:off x="441670" y="151693"/>
              <a:ext cx="4736004" cy="4736004"/>
            </a:xfrm>
            <a:prstGeom prst="rect">
              <a:avLst/>
            </a:prstGeom>
          </p:spPr>
        </p:pic>
        <p:grpSp>
          <p:nvGrpSpPr>
            <p:cNvPr id="17" name="Group 17"/>
            <p:cNvGrpSpPr/>
            <p:nvPr/>
          </p:nvGrpSpPr>
          <p:grpSpPr>
            <a:xfrm>
              <a:off x="643531" y="329389"/>
              <a:ext cx="4332282" cy="4380612"/>
              <a:chOff x="0" y="0"/>
              <a:chExt cx="855759" cy="865306"/>
            </a:xfrm>
          </p:grpSpPr>
          <p:sp>
            <p:nvSpPr>
              <p:cNvPr id="18" name="Freeform 18"/>
              <p:cNvSpPr/>
              <p:nvPr/>
            </p:nvSpPr>
            <p:spPr>
              <a:xfrm>
                <a:off x="0" y="0"/>
                <a:ext cx="855759" cy="865306"/>
              </a:xfrm>
              <a:custGeom>
                <a:avLst/>
                <a:gdLst/>
                <a:ahLst/>
                <a:cxnLst/>
                <a:rect l="l" t="t" r="r" b="b"/>
                <a:pathLst>
                  <a:path w="855759" h="865306">
                    <a:moveTo>
                      <a:pt x="0" y="0"/>
                    </a:moveTo>
                    <a:lnTo>
                      <a:pt x="855759" y="0"/>
                    </a:lnTo>
                    <a:lnTo>
                      <a:pt x="855759" y="865306"/>
                    </a:lnTo>
                    <a:lnTo>
                      <a:pt x="0" y="865306"/>
                    </a:lnTo>
                    <a:close/>
                  </a:path>
                </a:pathLst>
              </a:custGeom>
              <a:solidFill>
                <a:srgbClr val="FFFFFF"/>
              </a:solidFill>
            </p:spPr>
          </p:sp>
          <p:sp>
            <p:nvSpPr>
              <p:cNvPr id="19" name="TextBox 19"/>
              <p:cNvSpPr txBox="1"/>
              <p:nvPr/>
            </p:nvSpPr>
            <p:spPr>
              <a:xfrm>
                <a:off x="0" y="-57150"/>
                <a:ext cx="812800" cy="869950"/>
              </a:xfrm>
              <a:prstGeom prst="rect">
                <a:avLst/>
              </a:prstGeom>
            </p:spPr>
            <p:txBody>
              <a:bodyPr lIns="50800" tIns="50800" rIns="50800" bIns="50800" rtlCol="0" anchor="ctr"/>
              <a:lstStyle/>
              <a:p>
                <a:pPr algn="ctr">
                  <a:lnSpc>
                    <a:spcPts val="2353"/>
                  </a:lnSpc>
                </a:pPr>
                <a:endParaRPr/>
              </a:p>
            </p:txBody>
          </p:sp>
        </p:grpSp>
        <p:pic>
          <p:nvPicPr>
            <p:cNvPr id="20" name="Picture 20"/>
            <p:cNvPicPr>
              <a:picLocks noChangeAspect="1"/>
            </p:cNvPicPr>
            <p:nvPr/>
          </p:nvPicPr>
          <p:blipFill>
            <a:blip r:embed="rId5"/>
            <a:srcRect t="10320" b="12821"/>
            <a:stretch>
              <a:fillRect/>
            </a:stretch>
          </p:blipFill>
          <p:spPr>
            <a:xfrm>
              <a:off x="0" y="0"/>
              <a:ext cx="5619343" cy="4318880"/>
            </a:xfrm>
            <a:prstGeom prst="rect">
              <a:avLst/>
            </a:prstGeom>
          </p:spPr>
        </p:pic>
      </p:grpSp>
      <p:sp>
        <p:nvSpPr>
          <p:cNvPr id="21" name="TextBox 21"/>
          <p:cNvSpPr txBox="1"/>
          <p:nvPr/>
        </p:nvSpPr>
        <p:spPr>
          <a:xfrm>
            <a:off x="10566788" y="4152900"/>
            <a:ext cx="2689149" cy="552450"/>
          </a:xfrm>
          <a:prstGeom prst="rect">
            <a:avLst/>
          </a:prstGeom>
        </p:spPr>
        <p:txBody>
          <a:bodyPr lIns="0" tIns="0" rIns="0" bIns="0" rtlCol="0" anchor="t">
            <a:spAutoFit/>
          </a:bodyPr>
          <a:lstStyle/>
          <a:p>
            <a:pPr algn="ctr">
              <a:lnSpc>
                <a:spcPts val="4079"/>
              </a:lnSpc>
            </a:pPr>
            <a:r>
              <a:rPr lang="en-US" sz="3399">
                <a:solidFill>
                  <a:srgbClr val="FFFFFF"/>
                </a:solidFill>
                <a:latin typeface="Poppins Bold"/>
              </a:rPr>
              <a:t>BEE BOARD</a:t>
            </a:r>
          </a:p>
        </p:txBody>
      </p:sp>
      <p:grpSp>
        <p:nvGrpSpPr>
          <p:cNvPr id="22" name="Group 22"/>
          <p:cNvGrpSpPr/>
          <p:nvPr/>
        </p:nvGrpSpPr>
        <p:grpSpPr>
          <a:xfrm>
            <a:off x="13976433" y="1678234"/>
            <a:ext cx="3465266" cy="3465266"/>
            <a:chOff x="0" y="0"/>
            <a:chExt cx="4620355" cy="4620355"/>
          </a:xfrm>
        </p:grpSpPr>
        <p:pic>
          <p:nvPicPr>
            <p:cNvPr id="23" name="Picture 23"/>
            <p:cNvPicPr>
              <a:picLocks noChangeAspect="1"/>
            </p:cNvPicPr>
            <p:nvPr/>
          </p:nvPicPr>
          <p:blipFill>
            <a:blip r:embed="rId4"/>
            <a:srcRect l="101" r="101"/>
            <a:stretch>
              <a:fillRect/>
            </a:stretch>
          </p:blipFill>
          <p:spPr>
            <a:xfrm>
              <a:off x="0" y="0"/>
              <a:ext cx="4620355" cy="4620355"/>
            </a:xfrm>
            <a:prstGeom prst="rect">
              <a:avLst/>
            </a:prstGeom>
          </p:spPr>
        </p:pic>
        <p:grpSp>
          <p:nvGrpSpPr>
            <p:cNvPr id="24" name="Group 24"/>
            <p:cNvGrpSpPr/>
            <p:nvPr/>
          </p:nvGrpSpPr>
          <p:grpSpPr>
            <a:xfrm>
              <a:off x="118631" y="85096"/>
              <a:ext cx="4332282" cy="4380612"/>
              <a:chOff x="0" y="0"/>
              <a:chExt cx="855759" cy="865306"/>
            </a:xfrm>
          </p:grpSpPr>
          <p:sp>
            <p:nvSpPr>
              <p:cNvPr id="25" name="Freeform 25"/>
              <p:cNvSpPr/>
              <p:nvPr/>
            </p:nvSpPr>
            <p:spPr>
              <a:xfrm>
                <a:off x="0" y="0"/>
                <a:ext cx="855759" cy="865306"/>
              </a:xfrm>
              <a:custGeom>
                <a:avLst/>
                <a:gdLst/>
                <a:ahLst/>
                <a:cxnLst/>
                <a:rect l="l" t="t" r="r" b="b"/>
                <a:pathLst>
                  <a:path w="855759" h="865306">
                    <a:moveTo>
                      <a:pt x="0" y="0"/>
                    </a:moveTo>
                    <a:lnTo>
                      <a:pt x="855759" y="0"/>
                    </a:lnTo>
                    <a:lnTo>
                      <a:pt x="855759" y="865306"/>
                    </a:lnTo>
                    <a:lnTo>
                      <a:pt x="0" y="865306"/>
                    </a:lnTo>
                    <a:close/>
                  </a:path>
                </a:pathLst>
              </a:custGeom>
              <a:solidFill>
                <a:srgbClr val="FFFFFF"/>
              </a:solidFill>
            </p:spPr>
          </p:sp>
          <p:sp>
            <p:nvSpPr>
              <p:cNvPr id="26" name="TextBox 26"/>
              <p:cNvSpPr txBox="1"/>
              <p:nvPr/>
            </p:nvSpPr>
            <p:spPr>
              <a:xfrm>
                <a:off x="0" y="-57150"/>
                <a:ext cx="812800" cy="869950"/>
              </a:xfrm>
              <a:prstGeom prst="rect">
                <a:avLst/>
              </a:prstGeom>
            </p:spPr>
            <p:txBody>
              <a:bodyPr lIns="50800" tIns="50800" rIns="50800" bIns="50800" rtlCol="0" anchor="ctr"/>
              <a:lstStyle/>
              <a:p>
                <a:pPr algn="ctr">
                  <a:lnSpc>
                    <a:spcPts val="2353"/>
                  </a:lnSpc>
                </a:pPr>
                <a:endParaRPr/>
              </a:p>
            </p:txBody>
          </p:sp>
        </p:grpSp>
        <p:pic>
          <p:nvPicPr>
            <p:cNvPr id="27" name="Picture 27"/>
            <p:cNvPicPr>
              <a:picLocks noChangeAspect="1"/>
            </p:cNvPicPr>
            <p:nvPr/>
          </p:nvPicPr>
          <p:blipFill>
            <a:blip r:embed="rId6"/>
            <a:srcRect t="8803"/>
            <a:stretch>
              <a:fillRect/>
            </a:stretch>
          </p:blipFill>
          <p:spPr>
            <a:xfrm>
              <a:off x="210365" y="383617"/>
              <a:ext cx="4148814" cy="3783570"/>
            </a:xfrm>
            <a:prstGeom prst="rect">
              <a:avLst/>
            </a:prstGeom>
          </p:spPr>
        </p:pic>
      </p:grpSp>
      <p:sp>
        <p:nvSpPr>
          <p:cNvPr id="28" name="TextBox 28"/>
          <p:cNvSpPr txBox="1"/>
          <p:nvPr/>
        </p:nvSpPr>
        <p:spPr>
          <a:xfrm>
            <a:off x="2500211" y="5239800"/>
            <a:ext cx="5586311" cy="3940129"/>
          </a:xfrm>
          <a:prstGeom prst="rect">
            <a:avLst/>
          </a:prstGeom>
        </p:spPr>
        <p:txBody>
          <a:bodyPr lIns="0" tIns="0" rIns="0" bIns="0" rtlCol="0" anchor="t">
            <a:spAutoFit/>
          </a:bodyPr>
          <a:lstStyle/>
          <a:p>
            <a:pPr algn="just">
              <a:lnSpc>
                <a:spcPts val="3490"/>
              </a:lnSpc>
            </a:pPr>
            <a:r>
              <a:rPr lang="en-US" sz="2908">
                <a:solidFill>
                  <a:srgbClr val="FFFFFF"/>
                </a:solidFill>
                <a:latin typeface="Poppins"/>
              </a:rPr>
              <a:t>This tool is one of the most significant and advanced in its field, giving us an understanding of the overall structure of business modeling and allowing us to map relationships between all six directions that we study in depth during the course.</a:t>
            </a:r>
          </a:p>
        </p:txBody>
      </p:sp>
      <p:sp>
        <p:nvSpPr>
          <p:cNvPr id="29" name="TextBox 29"/>
          <p:cNvSpPr txBox="1"/>
          <p:nvPr/>
        </p:nvSpPr>
        <p:spPr>
          <a:xfrm>
            <a:off x="1095741" y="604108"/>
            <a:ext cx="16345957" cy="852734"/>
          </a:xfrm>
          <a:prstGeom prst="rect">
            <a:avLst/>
          </a:prstGeom>
          <a:solidFill>
            <a:schemeClr val="accent4">
              <a:lumMod val="20000"/>
              <a:lumOff val="80000"/>
            </a:schemeClr>
          </a:solidFill>
        </p:spPr>
        <p:txBody>
          <a:bodyPr wrap="square" lIns="0" tIns="0" rIns="0" bIns="0" rtlCol="0" anchor="t">
            <a:spAutoFit/>
          </a:bodyPr>
          <a:lstStyle/>
          <a:p>
            <a:pPr algn="ctr">
              <a:lnSpc>
                <a:spcPts val="6999"/>
              </a:lnSpc>
              <a:spcBef>
                <a:spcPct val="0"/>
              </a:spcBef>
            </a:pPr>
            <a:r>
              <a:rPr lang="en-US" sz="4999" dirty="0">
                <a:solidFill>
                  <a:srgbClr val="072E80"/>
                </a:solidFill>
                <a:latin typeface="Poppins Bold"/>
              </a:rPr>
              <a:t>BUSINESS MODELLING TOOLS</a:t>
            </a:r>
          </a:p>
        </p:txBody>
      </p:sp>
      <p:sp>
        <p:nvSpPr>
          <p:cNvPr id="30" name="TextBox 30"/>
          <p:cNvSpPr txBox="1"/>
          <p:nvPr/>
        </p:nvSpPr>
        <p:spPr>
          <a:xfrm>
            <a:off x="5293366" y="4152900"/>
            <a:ext cx="2294161" cy="552450"/>
          </a:xfrm>
          <a:prstGeom prst="rect">
            <a:avLst/>
          </a:prstGeom>
        </p:spPr>
        <p:txBody>
          <a:bodyPr lIns="0" tIns="0" rIns="0" bIns="0" rtlCol="0" anchor="t">
            <a:spAutoFit/>
          </a:bodyPr>
          <a:lstStyle/>
          <a:p>
            <a:pPr algn="ctr">
              <a:lnSpc>
                <a:spcPts val="4079"/>
              </a:lnSpc>
            </a:pPr>
            <a:r>
              <a:rPr lang="en-US" sz="3399">
                <a:solidFill>
                  <a:srgbClr val="FFFFFF"/>
                </a:solidFill>
                <a:latin typeface="Poppins Bold"/>
              </a:rPr>
              <a:t>BEE STAR</a:t>
            </a:r>
          </a:p>
        </p:txBody>
      </p:sp>
      <p:sp>
        <p:nvSpPr>
          <p:cNvPr id="31" name="TextBox 31"/>
          <p:cNvSpPr txBox="1"/>
          <p:nvPr/>
        </p:nvSpPr>
        <p:spPr>
          <a:xfrm>
            <a:off x="9760952" y="5153063"/>
            <a:ext cx="6259351" cy="4838700"/>
          </a:xfrm>
          <a:prstGeom prst="rect">
            <a:avLst/>
          </a:prstGeom>
        </p:spPr>
        <p:txBody>
          <a:bodyPr lIns="0" tIns="0" rIns="0" bIns="0" rtlCol="0" anchor="t">
            <a:spAutoFit/>
          </a:bodyPr>
          <a:lstStyle/>
          <a:p>
            <a:pPr algn="just">
              <a:lnSpc>
                <a:spcPts val="3491"/>
              </a:lnSpc>
            </a:pPr>
            <a:r>
              <a:rPr lang="en-US" sz="2910">
                <a:solidFill>
                  <a:srgbClr val="FFFFFF"/>
                </a:solidFill>
                <a:latin typeface="Poppins"/>
              </a:rPr>
              <a:t>This tool represents the product life cycle but in an advanced way. Usually, a product life cycle is described after the product is injected into the market but here bee board allows us to track every minor change just after the ideation stage .....the colors define pre and post-market profits or losses where green defines profits while red defines losses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861</Words>
  <Application>Microsoft Office PowerPoint</Application>
  <PresentationFormat>Custom</PresentationFormat>
  <Paragraphs>76</Paragraphs>
  <Slides>14</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Poppins</vt:lpstr>
      <vt:lpstr>Times New Roman</vt:lpstr>
      <vt:lpstr>Poppins Bold</vt:lpstr>
      <vt:lpstr>Poppins Medium</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Aarhus Denmark PPT</dc:title>
  <dc:creator>Admin</dc:creator>
  <cp:lastModifiedBy>Janhavi Inamdar</cp:lastModifiedBy>
  <cp:revision>26</cp:revision>
  <dcterms:created xsi:type="dcterms:W3CDTF">2006-08-16T00:00:00Z</dcterms:created>
  <dcterms:modified xsi:type="dcterms:W3CDTF">2023-02-08T04:34:09Z</dcterms:modified>
  <dc:identifier>DAFYLjfHGdw</dc:identifier>
</cp:coreProperties>
</file>